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00" autoAdjust="0"/>
    <p:restoredTop sz="81818" autoAdjust="0"/>
  </p:normalViewPr>
  <p:slideViewPr>
    <p:cSldViewPr snapToGrid="0">
      <p:cViewPr varScale="1">
        <p:scale>
          <a:sx n="59" d="100"/>
          <a:sy n="59" d="100"/>
        </p:scale>
        <p:origin x="-1128" y="-84"/>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276CE1-FEC3-42B3-8806-AE0D4B50B80A}" type="datetimeFigureOut">
              <a:rPr lang="en-US" smtClean="0"/>
              <a:pPr/>
              <a:t>3/30/2021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AB1F95-A300-4E23-98B1-975282D2620D}" type="slidenum">
              <a:rPr lang="en-US" smtClean="0"/>
              <a:pPr/>
              <a:t>‹#›</a:t>
            </a:fld>
            <a:endParaRPr lang="en-US"/>
          </a:p>
        </p:txBody>
      </p:sp>
    </p:spTree>
    <p:extLst>
      <p:ext uri="{BB962C8B-B14F-4D97-AF65-F5344CB8AC3E}">
        <p14:creationId xmlns:p14="http://schemas.microsoft.com/office/powerpoint/2010/main" xmlns="" val="172573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kern="1200" dirty="0" smtClean="0">
                <a:solidFill>
                  <a:schemeClr val="tx1"/>
                </a:solidFill>
                <a:effectLst/>
                <a:latin typeface="Times New Roman" panose="02020603050405020304" pitchFamily="18" charset="0"/>
                <a:ea typeface="+mn-ea"/>
                <a:cs typeface="Times New Roman" panose="02020603050405020304" pitchFamily="18" charset="0"/>
              </a:rPr>
              <a:t>Sexual dysfunction is a problem that happens during the sexual response cycle phase. Notably, it prevents a person from experiencing the expected satisfaction from sexual activity (</a:t>
            </a:r>
            <a:r>
              <a:rPr lang="en-US" sz="2200" kern="1200" dirty="0" err="1" smtClean="0">
                <a:solidFill>
                  <a:schemeClr val="tx1"/>
                </a:solidFill>
                <a:effectLst/>
                <a:latin typeface="Times New Roman" panose="02020603050405020304" pitchFamily="18" charset="0"/>
                <a:ea typeface="+mn-ea"/>
                <a:cs typeface="Times New Roman" panose="02020603050405020304" pitchFamily="18" charset="0"/>
              </a:rPr>
              <a:t>Clavell</a:t>
            </a:r>
            <a:r>
              <a:rPr lang="en-US" sz="2200" kern="1200" dirty="0" smtClean="0">
                <a:solidFill>
                  <a:schemeClr val="tx1"/>
                </a:solidFill>
                <a:effectLst/>
                <a:latin typeface="Times New Roman" panose="02020603050405020304" pitchFamily="18" charset="0"/>
                <a:ea typeface="+mn-ea"/>
                <a:cs typeface="Times New Roman" panose="02020603050405020304" pitchFamily="18" charset="0"/>
              </a:rPr>
              <a:t>-Hernández et al., 2018). On the other hand, paraphilic disorder is primarily an emotional disorder characterized by sexually arousing urges, fantasies, or behaviors. Therefore, this presentation discusses orgasmic dysfunction as a type of sexual dysfunction disorder and fetishistic disorder as a paraphilic disorder. </a:t>
            </a:r>
          </a:p>
          <a:p>
            <a:endParaRPr lang="en-US" dirty="0"/>
          </a:p>
        </p:txBody>
      </p:sp>
      <p:sp>
        <p:nvSpPr>
          <p:cNvPr id="4" name="Slide Number Placeholder 3"/>
          <p:cNvSpPr>
            <a:spLocks noGrp="1"/>
          </p:cNvSpPr>
          <p:nvPr>
            <p:ph type="sldNum" sz="quarter" idx="10"/>
          </p:nvPr>
        </p:nvSpPr>
        <p:spPr/>
        <p:txBody>
          <a:bodyPr/>
          <a:lstStyle/>
          <a:p>
            <a:fld id="{99AB1F95-A300-4E23-98B1-975282D2620D}" type="slidenum">
              <a:rPr lang="en-US" smtClean="0"/>
              <a:pPr/>
              <a:t>2</a:t>
            </a:fld>
            <a:endParaRPr lang="en-US"/>
          </a:p>
        </p:txBody>
      </p:sp>
    </p:spTree>
    <p:extLst>
      <p:ext uri="{BB962C8B-B14F-4D97-AF65-F5344CB8AC3E}">
        <p14:creationId xmlns:p14="http://schemas.microsoft.com/office/powerpoint/2010/main" xmlns="" val="41459007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kern="1200" dirty="0" smtClean="0">
                <a:solidFill>
                  <a:schemeClr val="tx1"/>
                </a:solidFill>
                <a:effectLst/>
                <a:latin typeface="Times New Roman" panose="02020603050405020304" pitchFamily="18" charset="0"/>
                <a:ea typeface="+mn-ea"/>
                <a:cs typeface="Times New Roman" panose="02020603050405020304" pitchFamily="18" charset="0"/>
              </a:rPr>
              <a:t>Orgasmic dysfunction is a condition that occurs when a person has difficulty reaching orgasm. Notably, the difficulty occurs despite being sexually aroused as well as having sufficient sexual stimulation. When this condition occurs in women, it is termed as female orgasmic dysfunction. Though being a rare condition among men, there some who experience organism dysfunction. Studies have shown that about 11 to 41% of women experience organism dysfunction (</a:t>
            </a:r>
            <a:r>
              <a:rPr lang="en-US" sz="2200" kern="1200" dirty="0" err="1" smtClean="0">
                <a:solidFill>
                  <a:schemeClr val="tx1"/>
                </a:solidFill>
                <a:effectLst/>
                <a:latin typeface="Times New Roman" panose="02020603050405020304" pitchFamily="18" charset="0"/>
                <a:ea typeface="+mn-ea"/>
                <a:cs typeface="Times New Roman" panose="02020603050405020304" pitchFamily="18" charset="0"/>
              </a:rPr>
              <a:t>Clavell</a:t>
            </a:r>
            <a:r>
              <a:rPr lang="en-US" sz="2200" kern="1200" dirty="0" smtClean="0">
                <a:solidFill>
                  <a:schemeClr val="tx1"/>
                </a:solidFill>
                <a:effectLst/>
                <a:latin typeface="Times New Roman" panose="02020603050405020304" pitchFamily="18" charset="0"/>
                <a:ea typeface="+mn-ea"/>
                <a:cs typeface="Times New Roman" panose="02020603050405020304" pitchFamily="18" charset="0"/>
              </a:rPr>
              <a:t>-Hernández et al., 2018). Notably, the condition is caused by various factors, namely shyness, older age, other medical conditions such as diabetes, sexual abuse history, and relationship issues.     </a:t>
            </a:r>
          </a:p>
          <a:p>
            <a:endParaRPr lang="en-US" dirty="0"/>
          </a:p>
        </p:txBody>
      </p:sp>
      <p:sp>
        <p:nvSpPr>
          <p:cNvPr id="4" name="Slide Number Placeholder 3"/>
          <p:cNvSpPr>
            <a:spLocks noGrp="1"/>
          </p:cNvSpPr>
          <p:nvPr>
            <p:ph type="sldNum" sz="quarter" idx="10"/>
          </p:nvPr>
        </p:nvSpPr>
        <p:spPr/>
        <p:txBody>
          <a:bodyPr/>
          <a:lstStyle/>
          <a:p>
            <a:fld id="{99AB1F95-A300-4E23-98B1-975282D2620D}" type="slidenum">
              <a:rPr lang="en-US" smtClean="0"/>
              <a:pPr/>
              <a:t>3</a:t>
            </a:fld>
            <a:endParaRPr lang="en-US"/>
          </a:p>
        </p:txBody>
      </p:sp>
    </p:spTree>
    <p:extLst>
      <p:ext uri="{BB962C8B-B14F-4D97-AF65-F5344CB8AC3E}">
        <p14:creationId xmlns:p14="http://schemas.microsoft.com/office/powerpoint/2010/main" xmlns="" val="17383622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kern="1200" dirty="0" smtClean="0">
                <a:solidFill>
                  <a:schemeClr val="tx1"/>
                </a:solidFill>
                <a:effectLst/>
                <a:latin typeface="Times New Roman" panose="02020603050405020304" pitchFamily="18" charset="0"/>
                <a:ea typeface="+mn-ea"/>
                <a:cs typeface="Times New Roman" panose="02020603050405020304" pitchFamily="18" charset="0"/>
              </a:rPr>
              <a:t>The main symptom of this condition is the inability to achieve sexual climax. Other symptoms include having unsatisfying organisms as well as taking longer than normal to reach climax. Notably, the duration it takes for one to have an organism or how it feels might vary widely. In addition, an organism might only occur during specific situations, a type of orgasmic dysfunction referred to as situational anorgasmia (</a:t>
            </a:r>
            <a:r>
              <a:rPr lang="en-US" sz="2200" kern="1200" dirty="0" err="1" smtClean="0">
                <a:solidFill>
                  <a:schemeClr val="tx1"/>
                </a:solidFill>
                <a:effectLst/>
                <a:latin typeface="Times New Roman" panose="02020603050405020304" pitchFamily="18" charset="0"/>
                <a:ea typeface="+mn-ea"/>
                <a:cs typeface="Times New Roman" panose="02020603050405020304" pitchFamily="18" charset="0"/>
              </a:rPr>
              <a:t>Clavell</a:t>
            </a:r>
            <a:r>
              <a:rPr lang="en-US" sz="2200" kern="1200" dirty="0" smtClean="0">
                <a:solidFill>
                  <a:schemeClr val="tx1"/>
                </a:solidFill>
                <a:effectLst/>
                <a:latin typeface="Times New Roman" panose="02020603050405020304" pitchFamily="18" charset="0"/>
                <a:ea typeface="+mn-ea"/>
                <a:cs typeface="Times New Roman" panose="02020603050405020304" pitchFamily="18" charset="0"/>
              </a:rPr>
              <a:t>-Hernández et al., 2018). Lastly is the inability to achieve organism at all, a type of orgasmic dysfunction known as general anorgasmia.</a:t>
            </a:r>
          </a:p>
          <a:p>
            <a:endParaRPr lang="en-US" dirty="0"/>
          </a:p>
        </p:txBody>
      </p:sp>
      <p:sp>
        <p:nvSpPr>
          <p:cNvPr id="4" name="Slide Number Placeholder 3"/>
          <p:cNvSpPr>
            <a:spLocks noGrp="1"/>
          </p:cNvSpPr>
          <p:nvPr>
            <p:ph type="sldNum" sz="quarter" idx="10"/>
          </p:nvPr>
        </p:nvSpPr>
        <p:spPr/>
        <p:txBody>
          <a:bodyPr/>
          <a:lstStyle/>
          <a:p>
            <a:fld id="{99AB1F95-A300-4E23-98B1-975282D2620D}" type="slidenum">
              <a:rPr lang="en-US" smtClean="0"/>
              <a:pPr/>
              <a:t>4</a:t>
            </a:fld>
            <a:endParaRPr lang="en-US"/>
          </a:p>
        </p:txBody>
      </p:sp>
    </p:spTree>
    <p:extLst>
      <p:ext uri="{BB962C8B-B14F-4D97-AF65-F5344CB8AC3E}">
        <p14:creationId xmlns:p14="http://schemas.microsoft.com/office/powerpoint/2010/main" xmlns="" val="17187603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kern="1200" dirty="0" smtClean="0">
                <a:solidFill>
                  <a:schemeClr val="tx1"/>
                </a:solidFill>
                <a:effectLst/>
                <a:latin typeface="Times New Roman" panose="02020603050405020304" pitchFamily="18" charset="0"/>
                <a:ea typeface="+mn-ea"/>
                <a:cs typeface="Times New Roman" panose="02020603050405020304" pitchFamily="18" charset="0"/>
              </a:rPr>
              <a:t>Primarily, orgasmic dysfunction treatment depends on the cause of the condition. Therefore, if a person has this condition, they should treat any underlying condition medical condition which might be causing orgasmic dysfunction—the second treatment changing of antidepressant medications that might have been prescribed. The third treatment is having sex therapy or cognitive behavioral therapy. Lastly is increasing clitoral stimulation during sexual intercourse and masturbation. However, there is no specific treatment that has been approved by the U.S, Food and Drug Administration for the treatment of orgasmic dysfunction (</a:t>
            </a:r>
            <a:r>
              <a:rPr lang="en-US" sz="2200" kern="1200" dirty="0" err="1" smtClean="0">
                <a:solidFill>
                  <a:schemeClr val="tx1"/>
                </a:solidFill>
                <a:effectLst/>
                <a:latin typeface="Times New Roman" panose="02020603050405020304" pitchFamily="18" charset="0"/>
                <a:ea typeface="+mn-ea"/>
                <a:cs typeface="Times New Roman" panose="02020603050405020304" pitchFamily="18" charset="0"/>
              </a:rPr>
              <a:t>Clavell</a:t>
            </a:r>
            <a:r>
              <a:rPr lang="en-US" sz="2200" kern="1200" dirty="0" smtClean="0">
                <a:solidFill>
                  <a:schemeClr val="tx1"/>
                </a:solidFill>
                <a:effectLst/>
                <a:latin typeface="Times New Roman" panose="02020603050405020304" pitchFamily="18" charset="0"/>
                <a:ea typeface="+mn-ea"/>
                <a:cs typeface="Times New Roman" panose="02020603050405020304" pitchFamily="18" charset="0"/>
              </a:rPr>
              <a:t>-Hernández et al., 2018). </a:t>
            </a:r>
          </a:p>
          <a:p>
            <a:endParaRPr lang="en-US" dirty="0"/>
          </a:p>
        </p:txBody>
      </p:sp>
      <p:sp>
        <p:nvSpPr>
          <p:cNvPr id="4" name="Slide Number Placeholder 3"/>
          <p:cNvSpPr>
            <a:spLocks noGrp="1"/>
          </p:cNvSpPr>
          <p:nvPr>
            <p:ph type="sldNum" sz="quarter" idx="10"/>
          </p:nvPr>
        </p:nvSpPr>
        <p:spPr/>
        <p:txBody>
          <a:bodyPr/>
          <a:lstStyle/>
          <a:p>
            <a:fld id="{99AB1F95-A300-4E23-98B1-975282D2620D}" type="slidenum">
              <a:rPr lang="en-US" smtClean="0"/>
              <a:pPr/>
              <a:t>5</a:t>
            </a:fld>
            <a:endParaRPr lang="en-US"/>
          </a:p>
        </p:txBody>
      </p:sp>
    </p:spTree>
    <p:extLst>
      <p:ext uri="{BB962C8B-B14F-4D97-AF65-F5344CB8AC3E}">
        <p14:creationId xmlns:p14="http://schemas.microsoft.com/office/powerpoint/2010/main" xmlns="" val="11798871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kern="1200" dirty="0" smtClean="0">
                <a:solidFill>
                  <a:schemeClr val="tx1"/>
                </a:solidFill>
                <a:effectLst/>
                <a:latin typeface="Times New Roman" panose="02020603050405020304" pitchFamily="18" charset="0"/>
                <a:ea typeface="+mn-ea"/>
                <a:cs typeface="Times New Roman" panose="02020603050405020304" pitchFamily="18" charset="0"/>
              </a:rPr>
              <a:t>Fetishistic disorder is a condition that is characterized by the persistent use of traditionally non-sexual body parts or inanimate items to actualizes sexual arousal. Notably, the most common fetishized body parts include the hair and feet, whereas the most common fetishized objects are clothing articles such as the ones having images of undergarments or shoes. Notably, there is no conclusive evidence on the causes or what triggers the fetishistic disorder (</a:t>
            </a:r>
            <a:r>
              <a:rPr lang="en-US" sz="2200" kern="1200" dirty="0" err="1" smtClean="0">
                <a:solidFill>
                  <a:schemeClr val="tx1"/>
                </a:solidFill>
                <a:effectLst/>
                <a:latin typeface="Times New Roman" panose="02020603050405020304" pitchFamily="18" charset="0"/>
                <a:ea typeface="+mn-ea"/>
                <a:cs typeface="Times New Roman" panose="02020603050405020304" pitchFamily="18" charset="0"/>
              </a:rPr>
              <a:t>Eusei</a:t>
            </a:r>
            <a:r>
              <a:rPr lang="en-US" sz="2200" kern="1200" dirty="0" smtClean="0">
                <a:solidFill>
                  <a:schemeClr val="tx1"/>
                </a:solidFill>
                <a:effectLst/>
                <a:latin typeface="Times New Roman" panose="02020603050405020304" pitchFamily="18" charset="0"/>
                <a:ea typeface="+mn-ea"/>
                <a:cs typeface="Times New Roman" panose="02020603050405020304" pitchFamily="18" charset="0"/>
              </a:rPr>
              <a:t> &amp; </a:t>
            </a:r>
            <a:r>
              <a:rPr lang="en-US" sz="2200" kern="1200" dirty="0" err="1" smtClean="0">
                <a:solidFill>
                  <a:schemeClr val="tx1"/>
                </a:solidFill>
                <a:effectLst/>
                <a:latin typeface="Times New Roman" panose="02020603050405020304" pitchFamily="18" charset="0"/>
                <a:ea typeface="+mn-ea"/>
                <a:cs typeface="Times New Roman" panose="02020603050405020304" pitchFamily="18" charset="0"/>
              </a:rPr>
              <a:t>Delcea</a:t>
            </a:r>
            <a:r>
              <a:rPr lang="en-US" sz="2200" kern="1200" dirty="0" smtClean="0">
                <a:solidFill>
                  <a:schemeClr val="tx1"/>
                </a:solidFill>
                <a:effectLst/>
                <a:latin typeface="Times New Roman" panose="02020603050405020304" pitchFamily="18" charset="0"/>
                <a:ea typeface="+mn-ea"/>
                <a:cs typeface="Times New Roman" panose="02020603050405020304" pitchFamily="18" charset="0"/>
              </a:rPr>
              <a:t>, 2019). </a:t>
            </a:r>
          </a:p>
          <a:p>
            <a:endParaRPr lang="en-US" dirty="0"/>
          </a:p>
        </p:txBody>
      </p:sp>
      <p:sp>
        <p:nvSpPr>
          <p:cNvPr id="4" name="Slide Number Placeholder 3"/>
          <p:cNvSpPr>
            <a:spLocks noGrp="1"/>
          </p:cNvSpPr>
          <p:nvPr>
            <p:ph type="sldNum" sz="quarter" idx="10"/>
          </p:nvPr>
        </p:nvSpPr>
        <p:spPr/>
        <p:txBody>
          <a:bodyPr/>
          <a:lstStyle/>
          <a:p>
            <a:fld id="{99AB1F95-A300-4E23-98B1-975282D2620D}" type="slidenum">
              <a:rPr lang="en-US" smtClean="0"/>
              <a:pPr/>
              <a:t>6</a:t>
            </a:fld>
            <a:endParaRPr lang="en-US"/>
          </a:p>
        </p:txBody>
      </p:sp>
    </p:spTree>
    <p:extLst>
      <p:ext uri="{BB962C8B-B14F-4D97-AF65-F5344CB8AC3E}">
        <p14:creationId xmlns:p14="http://schemas.microsoft.com/office/powerpoint/2010/main" xmlns="" val="14502259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kern="1200" dirty="0" smtClean="0">
                <a:solidFill>
                  <a:schemeClr val="tx1"/>
                </a:solidFill>
                <a:effectLst/>
                <a:latin typeface="Times New Roman" panose="02020603050405020304" pitchFamily="18" charset="0"/>
                <a:ea typeface="+mn-ea"/>
                <a:cs typeface="Times New Roman" panose="02020603050405020304" pitchFamily="18" charset="0"/>
              </a:rPr>
              <a:t>The main symptom of this condition is intense and recurrent arousal from non-genital body parts or inanimate items. Notably, this condition can persist for at least six months. Moreover, anxiousness and disruption of everyday life are also can be caused by fetishism. In addition, a person having this condition has sexual fantasies and urges, which cause clinically significant distress, social and occupational impairment (</a:t>
            </a:r>
            <a:r>
              <a:rPr lang="en-US" sz="2200" kern="1200" dirty="0" err="1" smtClean="0">
                <a:solidFill>
                  <a:schemeClr val="tx1"/>
                </a:solidFill>
                <a:effectLst/>
                <a:latin typeface="Times New Roman" panose="02020603050405020304" pitchFamily="18" charset="0"/>
                <a:ea typeface="+mn-ea"/>
                <a:cs typeface="Times New Roman" panose="02020603050405020304" pitchFamily="18" charset="0"/>
              </a:rPr>
              <a:t>Eusei</a:t>
            </a:r>
            <a:r>
              <a:rPr lang="en-US" sz="2200" kern="1200" dirty="0" smtClean="0">
                <a:solidFill>
                  <a:schemeClr val="tx1"/>
                </a:solidFill>
                <a:effectLst/>
                <a:latin typeface="Times New Roman" panose="02020603050405020304" pitchFamily="18" charset="0"/>
                <a:ea typeface="+mn-ea"/>
                <a:cs typeface="Times New Roman" panose="02020603050405020304" pitchFamily="18" charset="0"/>
              </a:rPr>
              <a:t> &amp; </a:t>
            </a:r>
            <a:r>
              <a:rPr lang="en-US" sz="2200" kern="1200" dirty="0" err="1" smtClean="0">
                <a:solidFill>
                  <a:schemeClr val="tx1"/>
                </a:solidFill>
                <a:effectLst/>
                <a:latin typeface="Times New Roman" panose="02020603050405020304" pitchFamily="18" charset="0"/>
                <a:ea typeface="+mn-ea"/>
                <a:cs typeface="Times New Roman" panose="02020603050405020304" pitchFamily="18" charset="0"/>
              </a:rPr>
              <a:t>Delcea</a:t>
            </a:r>
            <a:r>
              <a:rPr lang="en-US" sz="2200" kern="1200" dirty="0" smtClean="0">
                <a:solidFill>
                  <a:schemeClr val="tx1"/>
                </a:solidFill>
                <a:effectLst/>
                <a:latin typeface="Times New Roman" panose="02020603050405020304" pitchFamily="18" charset="0"/>
                <a:ea typeface="+mn-ea"/>
                <a:cs typeface="Times New Roman" panose="02020603050405020304" pitchFamily="18" charset="0"/>
              </a:rPr>
              <a:t>, 2019). Lastly, fetish objects are not limited to devices designed particularly for genital stimulation or articles of clothing. </a:t>
            </a:r>
          </a:p>
          <a:p>
            <a:endParaRPr lang="en-US" dirty="0"/>
          </a:p>
        </p:txBody>
      </p:sp>
      <p:sp>
        <p:nvSpPr>
          <p:cNvPr id="4" name="Slide Number Placeholder 3"/>
          <p:cNvSpPr>
            <a:spLocks noGrp="1"/>
          </p:cNvSpPr>
          <p:nvPr>
            <p:ph type="sldNum" sz="quarter" idx="10"/>
          </p:nvPr>
        </p:nvSpPr>
        <p:spPr/>
        <p:txBody>
          <a:bodyPr/>
          <a:lstStyle/>
          <a:p>
            <a:fld id="{99AB1F95-A300-4E23-98B1-975282D2620D}" type="slidenum">
              <a:rPr lang="en-US" smtClean="0"/>
              <a:pPr/>
              <a:t>7</a:t>
            </a:fld>
            <a:endParaRPr lang="en-US"/>
          </a:p>
        </p:txBody>
      </p:sp>
    </p:spTree>
    <p:extLst>
      <p:ext uri="{BB962C8B-B14F-4D97-AF65-F5344CB8AC3E}">
        <p14:creationId xmlns:p14="http://schemas.microsoft.com/office/powerpoint/2010/main" xmlns="" val="3112019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kern="1200" dirty="0" smtClean="0">
                <a:solidFill>
                  <a:schemeClr val="tx1"/>
                </a:solidFill>
                <a:effectLst/>
                <a:latin typeface="Times New Roman" panose="02020603050405020304" pitchFamily="18" charset="0"/>
                <a:ea typeface="+mn-ea"/>
                <a:cs typeface="Times New Roman" panose="02020603050405020304" pitchFamily="18" charset="0"/>
              </a:rPr>
              <a:t>Cognitive Behavioral Therapy is believed to be the most helpful treatment for the fetishistic disorder. Notably, the therapists work with the people with this disorder to gradually dull the response towards objects which trigger their sexual desire. As a result, this helps reduce or completely get rid of the individual's sexual feeling towards the objects. Sex therapy can also help individuals with this disorder by exploring the factors contributing to the fetishistic interest hence finding intervention. Lastly is the use of a medical approach, that is, Selective Serotonin Reuptake inhibitors (SSRIs), such as fluoxetine or Prozac, which help with concurring mood disorders such as lowering sex drive, anxiety, and depression (</a:t>
            </a:r>
            <a:r>
              <a:rPr lang="en-US" sz="2200" kern="1200" dirty="0" err="1" smtClean="0">
                <a:solidFill>
                  <a:schemeClr val="tx1"/>
                </a:solidFill>
                <a:effectLst/>
                <a:latin typeface="Times New Roman" panose="02020603050405020304" pitchFamily="18" charset="0"/>
                <a:ea typeface="+mn-ea"/>
                <a:cs typeface="Times New Roman" panose="02020603050405020304" pitchFamily="18" charset="0"/>
              </a:rPr>
              <a:t>Eusei</a:t>
            </a:r>
            <a:r>
              <a:rPr lang="en-US" sz="2200" kern="1200" dirty="0" smtClean="0">
                <a:solidFill>
                  <a:schemeClr val="tx1"/>
                </a:solidFill>
                <a:effectLst/>
                <a:latin typeface="Times New Roman" panose="02020603050405020304" pitchFamily="18" charset="0"/>
                <a:ea typeface="+mn-ea"/>
                <a:cs typeface="Times New Roman" panose="02020603050405020304" pitchFamily="18" charset="0"/>
              </a:rPr>
              <a:t> &amp; </a:t>
            </a:r>
            <a:r>
              <a:rPr lang="en-US" sz="2200" kern="1200" dirty="0" err="1" smtClean="0">
                <a:solidFill>
                  <a:schemeClr val="tx1"/>
                </a:solidFill>
                <a:effectLst/>
                <a:latin typeface="Times New Roman" panose="02020603050405020304" pitchFamily="18" charset="0"/>
                <a:ea typeface="+mn-ea"/>
                <a:cs typeface="Times New Roman" panose="02020603050405020304" pitchFamily="18" charset="0"/>
              </a:rPr>
              <a:t>Delcea</a:t>
            </a:r>
            <a:r>
              <a:rPr lang="en-US" sz="2200" kern="1200" dirty="0" smtClean="0">
                <a:solidFill>
                  <a:schemeClr val="tx1"/>
                </a:solidFill>
                <a:effectLst/>
                <a:latin typeface="Times New Roman" panose="02020603050405020304" pitchFamily="18" charset="0"/>
                <a:ea typeface="+mn-ea"/>
                <a:cs typeface="Times New Roman" panose="02020603050405020304" pitchFamily="18" charset="0"/>
              </a:rPr>
              <a:t>, 2019).</a:t>
            </a:r>
          </a:p>
          <a:p>
            <a:endParaRPr lang="en-US" dirty="0"/>
          </a:p>
        </p:txBody>
      </p:sp>
      <p:sp>
        <p:nvSpPr>
          <p:cNvPr id="4" name="Slide Number Placeholder 3"/>
          <p:cNvSpPr>
            <a:spLocks noGrp="1"/>
          </p:cNvSpPr>
          <p:nvPr>
            <p:ph type="sldNum" sz="quarter" idx="10"/>
          </p:nvPr>
        </p:nvSpPr>
        <p:spPr/>
        <p:txBody>
          <a:bodyPr/>
          <a:lstStyle/>
          <a:p>
            <a:fld id="{99AB1F95-A300-4E23-98B1-975282D2620D}" type="slidenum">
              <a:rPr lang="en-US" smtClean="0"/>
              <a:pPr/>
              <a:t>8</a:t>
            </a:fld>
            <a:endParaRPr lang="en-US"/>
          </a:p>
        </p:txBody>
      </p:sp>
    </p:spTree>
    <p:extLst>
      <p:ext uri="{BB962C8B-B14F-4D97-AF65-F5344CB8AC3E}">
        <p14:creationId xmlns:p14="http://schemas.microsoft.com/office/powerpoint/2010/main" xmlns="" val="41970931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kern="1200" dirty="0" smtClean="0">
                <a:solidFill>
                  <a:schemeClr val="tx1"/>
                </a:solidFill>
                <a:effectLst/>
                <a:latin typeface="Times New Roman" panose="02020603050405020304" pitchFamily="18" charset="0"/>
                <a:ea typeface="+mn-ea"/>
                <a:cs typeface="Times New Roman" panose="02020603050405020304" pitchFamily="18" charset="0"/>
              </a:rPr>
              <a:t>Sexual dysfunction is a problem that happens during the sexual response cycle phase. Notably, sexual dysfunction is classified into different types, one of them being orgasmic dysfunction. Orgasmic dysfunction is a condition that occurs when a person has difficulty reaching orgasm. On the other hand, a paraphilic disorder is primarily an emotional disorder characterized by sexually arousing urges, fantasies, or behaviors. Notably, paraphilic disorder is classified into different types, one of them being fetishistic disorder. Fetishistic disorder is a condition where one persistent uses traditionally non-sexual body parts or inanimate items to actualizes sexual arousal.</a:t>
            </a:r>
          </a:p>
          <a:p>
            <a:endParaRPr lang="en-US" dirty="0"/>
          </a:p>
        </p:txBody>
      </p:sp>
      <p:sp>
        <p:nvSpPr>
          <p:cNvPr id="4" name="Slide Number Placeholder 3"/>
          <p:cNvSpPr>
            <a:spLocks noGrp="1"/>
          </p:cNvSpPr>
          <p:nvPr>
            <p:ph type="sldNum" sz="quarter" idx="10"/>
          </p:nvPr>
        </p:nvSpPr>
        <p:spPr/>
        <p:txBody>
          <a:bodyPr/>
          <a:lstStyle/>
          <a:p>
            <a:fld id="{99AB1F95-A300-4E23-98B1-975282D2620D}" type="slidenum">
              <a:rPr lang="en-US" smtClean="0"/>
              <a:pPr/>
              <a:t>9</a:t>
            </a:fld>
            <a:endParaRPr lang="en-US"/>
          </a:p>
        </p:txBody>
      </p:sp>
    </p:spTree>
    <p:extLst>
      <p:ext uri="{BB962C8B-B14F-4D97-AF65-F5344CB8AC3E}">
        <p14:creationId xmlns:p14="http://schemas.microsoft.com/office/powerpoint/2010/main" xmlns="" val="2207460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9CC1A3D-39B7-434B-A642-AC89879D5F21}" type="datetimeFigureOut">
              <a:rPr lang="en-US" smtClean="0"/>
              <a:pPr/>
              <a:t>3/30/2021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7954778-F656-4C46-B682-5B32B0E9BCC8}" type="slidenum">
              <a:rPr lang="en-US" smtClean="0"/>
              <a:pPr/>
              <a:t>‹#›</a:t>
            </a:fld>
            <a:endParaRPr lang="en-US"/>
          </a:p>
        </p:txBody>
      </p:sp>
      <p:sp>
        <p:nvSpPr>
          <p:cNvPr id="7" name="Rectangle 6"/>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CC1A3D-39B7-434B-A642-AC89879D5F21}" type="datetimeFigureOut">
              <a:rPr lang="en-US" smtClean="0"/>
              <a:pPr/>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954778-F656-4C46-B682-5B32B0E9BCC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2"/>
            <a:ext cx="268224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219200" y="274641"/>
            <a:ext cx="7416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CC1A3D-39B7-434B-A642-AC89879D5F21}" type="datetimeFigureOut">
              <a:rPr lang="en-US" smtClean="0"/>
              <a:pPr/>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954778-F656-4C46-B682-5B32B0E9BCC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9CC1A3D-39B7-434B-A642-AC89879D5F21}" type="datetimeFigureOut">
              <a:rPr lang="en-US" smtClean="0"/>
              <a:pPr/>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954778-F656-4C46-B682-5B32B0E9BCC8}" type="slidenum">
              <a:rPr lang="en-US" smtClean="0"/>
              <a:pPr/>
              <a:t>‹#›</a:t>
            </a:fld>
            <a:endParaRPr lang="en-US"/>
          </a:p>
        </p:txBody>
      </p:sp>
      <p:sp>
        <p:nvSpPr>
          <p:cNvPr id="8" name="Content Placeholder 7"/>
          <p:cNvSpPr>
            <a:spLocks noGrp="1"/>
          </p:cNvSpPr>
          <p:nvPr>
            <p:ph sz="quarter" idx="1"/>
          </p:nvPr>
        </p:nvSpPr>
        <p:spPr>
          <a:xfrm>
            <a:off x="1219200" y="1447800"/>
            <a:ext cx="103632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63084" y="952501"/>
            <a:ext cx="103632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63084" y="2547938"/>
            <a:ext cx="103632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9CC1A3D-39B7-434B-A642-AC89879D5F21}" type="datetimeFigureOut">
              <a:rPr lang="en-US" smtClean="0"/>
              <a:pPr/>
              <a:t>3/30/2021</a:t>
            </a:fld>
            <a:endParaRPr lang="en-US"/>
          </a:p>
        </p:txBody>
      </p:sp>
      <p:sp>
        <p:nvSpPr>
          <p:cNvPr id="5" name="Footer Placeholder 4"/>
          <p:cNvSpPr>
            <a:spLocks noGrp="1"/>
          </p:cNvSpPr>
          <p:nvPr>
            <p:ph type="ftr" sz="quarter" idx="11"/>
          </p:nvPr>
        </p:nvSpPr>
        <p:spPr>
          <a:xfrm>
            <a:off x="1066800" y="6172200"/>
            <a:ext cx="5334000" cy="457200"/>
          </a:xfrm>
        </p:spPr>
        <p:txBody>
          <a:bodyPr/>
          <a:lstStyle/>
          <a:p>
            <a:endParaRPr lang="en-US"/>
          </a:p>
        </p:txBody>
      </p:sp>
      <p:sp>
        <p:nvSpPr>
          <p:cNvPr id="7" name="Rectangle 6"/>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95072" y="6208776"/>
            <a:ext cx="609600" cy="457200"/>
          </a:xfrm>
        </p:spPr>
        <p:txBody>
          <a:bodyPr/>
          <a:lstStyle/>
          <a:p>
            <a:fld id="{67954778-F656-4C46-B682-5B32B0E9BCC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9CC1A3D-39B7-434B-A642-AC89879D5F21}" type="datetimeFigureOut">
              <a:rPr lang="en-US" smtClean="0"/>
              <a:pPr/>
              <a:t>3/30/2021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954778-F656-4C46-B682-5B32B0E9BCC8}" type="slidenum">
              <a:rPr lang="en-US" smtClean="0"/>
              <a:pPr/>
              <a:t>‹#›</a:t>
            </a:fld>
            <a:endParaRPr lang="en-US"/>
          </a:p>
        </p:txBody>
      </p:sp>
      <p:sp>
        <p:nvSpPr>
          <p:cNvPr id="9" name="Content Placeholder 8"/>
          <p:cNvSpPr>
            <a:spLocks noGrp="1"/>
          </p:cNvSpPr>
          <p:nvPr>
            <p:ph sz="quarter" idx="1"/>
          </p:nvPr>
        </p:nvSpPr>
        <p:spPr>
          <a:xfrm>
            <a:off x="1219200" y="1447800"/>
            <a:ext cx="499872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6578600" y="1447800"/>
            <a:ext cx="499872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9200" y="273050"/>
            <a:ext cx="103632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9CC1A3D-39B7-434B-A642-AC89879D5F21}" type="datetimeFigureOut">
              <a:rPr lang="en-US" smtClean="0"/>
              <a:pPr/>
              <a:t>3/30/2021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954778-F656-4C46-B682-5B32B0E9BCC8}" type="slidenum">
              <a:rPr lang="en-US" smtClean="0"/>
              <a:pPr/>
              <a:t>‹#›</a:t>
            </a:fld>
            <a:endParaRPr lang="en-US"/>
          </a:p>
        </p:txBody>
      </p:sp>
      <p:sp>
        <p:nvSpPr>
          <p:cNvPr id="11" name="Content Placeholder 10"/>
          <p:cNvSpPr>
            <a:spLocks noGrp="1"/>
          </p:cNvSpPr>
          <p:nvPr>
            <p:ph sz="half" idx="2"/>
          </p:nvPr>
        </p:nvSpPr>
        <p:spPr>
          <a:xfrm>
            <a:off x="1219200" y="2247900"/>
            <a:ext cx="49784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6604000" y="2247900"/>
            <a:ext cx="49784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9CC1A3D-39B7-434B-A642-AC89879D5F21}" type="datetimeFigureOut">
              <a:rPr lang="en-US" smtClean="0"/>
              <a:pPr/>
              <a:t>3/30/2021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954778-F656-4C46-B682-5B32B0E9BCC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CC1A3D-39B7-434B-A642-AC89879D5F21}" type="datetimeFigureOut">
              <a:rPr lang="en-US" smtClean="0"/>
              <a:pPr/>
              <a:t>3/30/2021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954778-F656-4C46-B682-5B32B0E9BCC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219200" y="273050"/>
            <a:ext cx="103632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9CC1A3D-39B7-434B-A642-AC89879D5F21}" type="datetimeFigureOut">
              <a:rPr lang="en-US" smtClean="0"/>
              <a:pPr/>
              <a:t>3/30/2021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954778-F656-4C46-B682-5B32B0E9BCC8}" type="slidenum">
              <a:rPr lang="en-US" smtClean="0"/>
              <a:pPr/>
              <a:t>‹#›</a:t>
            </a:fld>
            <a:endParaRPr lang="en-US"/>
          </a:p>
        </p:txBody>
      </p:sp>
      <p:sp>
        <p:nvSpPr>
          <p:cNvPr id="11" name="Content Placeholder 10"/>
          <p:cNvSpPr>
            <a:spLocks noGrp="1"/>
          </p:cNvSpPr>
          <p:nvPr>
            <p:ph sz="quarter" idx="1"/>
          </p:nvPr>
        </p:nvSpPr>
        <p:spPr>
          <a:xfrm>
            <a:off x="3962400" y="1600200"/>
            <a:ext cx="7620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9CC1A3D-39B7-434B-A642-AC89879D5F21}" type="datetimeFigureOut">
              <a:rPr lang="en-US" smtClean="0"/>
              <a:pPr/>
              <a:t>3/30/2021</a:t>
            </a:fld>
            <a:endParaRPr lang="en-US"/>
          </a:p>
        </p:txBody>
      </p:sp>
      <p:sp>
        <p:nvSpPr>
          <p:cNvPr id="6" name="Footer Placeholder 5"/>
          <p:cNvSpPr>
            <a:spLocks noGrp="1"/>
          </p:cNvSpPr>
          <p:nvPr>
            <p:ph type="ftr" sz="quarter" idx="11"/>
          </p:nvPr>
        </p:nvSpPr>
        <p:spPr>
          <a:xfrm>
            <a:off x="1219200" y="6172200"/>
            <a:ext cx="5181600" cy="457200"/>
          </a:xfrm>
        </p:spPr>
        <p:txBody>
          <a:bodyPr/>
          <a:lstStyle/>
          <a:p>
            <a:endParaRPr lang="en-US"/>
          </a:p>
        </p:txBody>
      </p:sp>
      <p:sp>
        <p:nvSpPr>
          <p:cNvPr id="7" name="Slide Number Placeholder 6"/>
          <p:cNvSpPr>
            <a:spLocks noGrp="1"/>
          </p:cNvSpPr>
          <p:nvPr>
            <p:ph type="sldNum" sz="quarter" idx="12"/>
          </p:nvPr>
        </p:nvSpPr>
        <p:spPr>
          <a:xfrm>
            <a:off x="195072" y="6208776"/>
            <a:ext cx="609600" cy="457200"/>
          </a:xfrm>
        </p:spPr>
        <p:txBody>
          <a:bodyPr/>
          <a:lstStyle/>
          <a:p>
            <a:fld id="{67954778-F656-4C46-B682-5B32B0E9BCC8}" type="slidenum">
              <a:rPr lang="en-US" smtClean="0"/>
              <a:pPr/>
              <a:t>‹#›</a:t>
            </a:fld>
            <a:endParaRPr lang="en-US"/>
          </a:p>
        </p:txBody>
      </p:sp>
      <p:sp>
        <p:nvSpPr>
          <p:cNvPr id="11" name="Rectangle 10"/>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1219200" y="274638"/>
            <a:ext cx="103632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E9CC1A3D-39B7-434B-A642-AC89879D5F21}" type="datetimeFigureOut">
              <a:rPr lang="en-US" smtClean="0"/>
              <a:pPr/>
              <a:t>3/30/2021</a:t>
            </a:fld>
            <a:endParaRPr lang="en-US"/>
          </a:p>
        </p:txBody>
      </p:sp>
      <p:sp>
        <p:nvSpPr>
          <p:cNvPr id="3" name="Footer Placeholder 2"/>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7954778-F656-4C46-B682-5B32B0E9BCC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latin typeface="Times New Roman" panose="02020603050405020304" pitchFamily="18" charset="0"/>
                <a:cs typeface="Times New Roman" panose="02020603050405020304" pitchFamily="18" charset="0"/>
              </a:rPr>
              <a:t>Sexual Disorders Presentation </a:t>
            </a:r>
            <a:r>
              <a:rPr lang="en-US" dirty="0"/>
              <a:t/>
            </a:r>
            <a:br>
              <a:rPr lang="en-US" dirty="0"/>
            </a:br>
            <a:endParaRPr lang="en-US" dirty="0"/>
          </a:p>
        </p:txBody>
      </p:sp>
      <p:sp>
        <p:nvSpPr>
          <p:cNvPr id="3" name="Content Placeholder 2"/>
          <p:cNvSpPr>
            <a:spLocks noGrp="1"/>
          </p:cNvSpPr>
          <p:nvPr>
            <p:ph sz="quarter" idx="1"/>
          </p:nvPr>
        </p:nvSpPr>
        <p:spPr/>
        <p:txBody>
          <a:bodyPr>
            <a:normAutofit/>
          </a:bodyPr>
          <a:lstStyle/>
          <a:p>
            <a:pPr marL="0" indent="0" algn="ctr">
              <a:lnSpc>
                <a:spcPct val="200000"/>
              </a:lnSpc>
              <a:buNone/>
            </a:pPr>
            <a:r>
              <a:rPr lang="en-US" sz="3600" dirty="0" smtClean="0">
                <a:latin typeface="Times New Roman" panose="02020603050405020304" pitchFamily="18" charset="0"/>
                <a:cs typeface="Times New Roman" panose="02020603050405020304" pitchFamily="18" charset="0"/>
              </a:rPr>
              <a:t>Name</a:t>
            </a:r>
          </a:p>
          <a:p>
            <a:pPr marL="0" indent="0" algn="ctr">
              <a:lnSpc>
                <a:spcPct val="200000"/>
              </a:lnSpc>
              <a:buNone/>
            </a:pPr>
            <a:r>
              <a:rPr lang="en-US" sz="3600" dirty="0" smtClean="0">
                <a:latin typeface="Times New Roman" panose="02020603050405020304" pitchFamily="18" charset="0"/>
                <a:cs typeface="Times New Roman" panose="02020603050405020304" pitchFamily="18" charset="0"/>
              </a:rPr>
              <a:t>Institution</a:t>
            </a:r>
          </a:p>
          <a:p>
            <a:pPr marL="0" indent="0" algn="ctr">
              <a:lnSpc>
                <a:spcPct val="200000"/>
              </a:lnSpc>
              <a:buNone/>
            </a:pPr>
            <a:r>
              <a:rPr lang="en-US" sz="3600" dirty="0" smtClean="0">
                <a:latin typeface="Times New Roman" panose="02020603050405020304" pitchFamily="18" charset="0"/>
                <a:cs typeface="Times New Roman" panose="02020603050405020304" pitchFamily="18" charset="0"/>
              </a:rPr>
              <a:t>Date</a:t>
            </a:r>
          </a:p>
          <a:p>
            <a:endParaRPr lang="en-US" dirty="0" smtClean="0"/>
          </a:p>
        </p:txBody>
      </p:sp>
    </p:spTree>
    <p:extLst>
      <p:ext uri="{BB962C8B-B14F-4D97-AF65-F5344CB8AC3E}">
        <p14:creationId xmlns:p14="http://schemas.microsoft.com/office/powerpoint/2010/main" xmlns="" val="3380232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1675"/>
          </a:xfrm>
        </p:spPr>
        <p:txBody>
          <a:bodyPr>
            <a:normAutofit fontScale="90000"/>
          </a:bodyPr>
          <a:lstStyle/>
          <a:p>
            <a:pPr algn="ctr"/>
            <a:r>
              <a:rPr lang="en-US" sz="3600" b="1" dirty="0" smtClean="0">
                <a:latin typeface="Times New Roman" panose="02020603050405020304" pitchFamily="18" charset="0"/>
                <a:cs typeface="Times New Roman" panose="02020603050405020304" pitchFamily="18" charset="0"/>
              </a:rPr>
              <a:t>References</a:t>
            </a:r>
            <a:r>
              <a:rPr lang="en-US" b="1" dirty="0"/>
              <a:t/>
            </a:r>
            <a:br>
              <a:rPr lang="en-US" b="1" dirty="0"/>
            </a:br>
            <a:endParaRPr lang="en-US" b="1" dirty="0"/>
          </a:p>
        </p:txBody>
      </p:sp>
      <p:sp>
        <p:nvSpPr>
          <p:cNvPr id="3" name="Content Placeholder 2"/>
          <p:cNvSpPr>
            <a:spLocks noGrp="1"/>
          </p:cNvSpPr>
          <p:nvPr>
            <p:ph sz="quarter" idx="1"/>
          </p:nvPr>
        </p:nvSpPr>
        <p:spPr>
          <a:xfrm>
            <a:off x="958933" y="1523529"/>
            <a:ext cx="9933656" cy="4195481"/>
          </a:xfrm>
        </p:spPr>
        <p:txBody>
          <a:bodyPr>
            <a:normAutofit/>
          </a:bodyPr>
          <a:lstStyle/>
          <a:p>
            <a:pPr marL="0" indent="-457200">
              <a:lnSpc>
                <a:spcPct val="200000"/>
              </a:lnSpc>
              <a:buNone/>
            </a:pPr>
            <a:r>
              <a:rPr lang="en-US" sz="2200" dirty="0" err="1">
                <a:latin typeface="Times New Roman" panose="02020603050405020304" pitchFamily="18" charset="0"/>
                <a:cs typeface="Times New Roman" panose="02020603050405020304" pitchFamily="18" charset="0"/>
              </a:rPr>
              <a:t>Clavell</a:t>
            </a:r>
            <a:r>
              <a:rPr lang="en-US" sz="2200" dirty="0">
                <a:latin typeface="Times New Roman" panose="02020603050405020304" pitchFamily="18" charset="0"/>
                <a:cs typeface="Times New Roman" panose="02020603050405020304" pitchFamily="18" charset="0"/>
              </a:rPr>
              <a:t>-Hernández, J., Martin, C., &amp; Wang, R. (2018). Orgasmic dysfunction following radical prostatectomy: review of current literature. </a:t>
            </a:r>
            <a:r>
              <a:rPr lang="en-US" sz="2200" i="1" dirty="0">
                <a:latin typeface="Times New Roman" panose="02020603050405020304" pitchFamily="18" charset="0"/>
                <a:cs typeface="Times New Roman" panose="02020603050405020304" pitchFamily="18" charset="0"/>
              </a:rPr>
              <a:t>Sexual medicine reviews</a:t>
            </a:r>
            <a:r>
              <a:rPr lang="en-US" sz="2200" dirty="0">
                <a:latin typeface="Times New Roman" panose="02020603050405020304" pitchFamily="18" charset="0"/>
                <a:cs typeface="Times New Roman" panose="02020603050405020304" pitchFamily="18" charset="0"/>
              </a:rPr>
              <a:t>, </a:t>
            </a:r>
            <a:r>
              <a:rPr lang="en-US" sz="2200" i="1" dirty="0">
                <a:latin typeface="Times New Roman" panose="02020603050405020304" pitchFamily="18" charset="0"/>
                <a:cs typeface="Times New Roman" panose="02020603050405020304" pitchFamily="18" charset="0"/>
              </a:rPr>
              <a:t>6</a:t>
            </a:r>
            <a:r>
              <a:rPr lang="en-US" sz="2200" dirty="0">
                <a:latin typeface="Times New Roman" panose="02020603050405020304" pitchFamily="18" charset="0"/>
                <a:cs typeface="Times New Roman" panose="02020603050405020304" pitchFamily="18" charset="0"/>
              </a:rPr>
              <a:t>(1), 124-134.</a:t>
            </a:r>
          </a:p>
          <a:p>
            <a:pPr marL="0" indent="-457200">
              <a:lnSpc>
                <a:spcPct val="200000"/>
              </a:lnSpc>
              <a:buNone/>
            </a:pPr>
            <a:r>
              <a:rPr lang="en-US" sz="2200" dirty="0" err="1">
                <a:latin typeface="Times New Roman" panose="02020603050405020304" pitchFamily="18" charset="0"/>
                <a:cs typeface="Times New Roman" panose="02020603050405020304" pitchFamily="18" charset="0"/>
              </a:rPr>
              <a:t>Eusei</a:t>
            </a:r>
            <a:r>
              <a:rPr lang="en-US" sz="2200" dirty="0">
                <a:latin typeface="Times New Roman" panose="02020603050405020304" pitchFamily="18" charset="0"/>
                <a:cs typeface="Times New Roman" panose="02020603050405020304" pitchFamily="18" charset="0"/>
              </a:rPr>
              <a:t>, D., &amp; </a:t>
            </a:r>
            <a:r>
              <a:rPr lang="en-US" sz="2200" dirty="0" err="1">
                <a:latin typeface="Times New Roman" panose="02020603050405020304" pitchFamily="18" charset="0"/>
                <a:cs typeface="Times New Roman" panose="02020603050405020304" pitchFamily="18" charset="0"/>
              </a:rPr>
              <a:t>Delcea</a:t>
            </a:r>
            <a:r>
              <a:rPr lang="en-US" sz="2200" dirty="0">
                <a:latin typeface="Times New Roman" panose="02020603050405020304" pitchFamily="18" charset="0"/>
                <a:cs typeface="Times New Roman" panose="02020603050405020304" pitchFamily="18" charset="0"/>
              </a:rPr>
              <a:t>, C. (2019). Fetishistic disorder. </a:t>
            </a:r>
            <a:r>
              <a:rPr lang="en-US" sz="2200" i="1" dirty="0">
                <a:latin typeface="Times New Roman" panose="02020603050405020304" pitchFamily="18" charset="0"/>
                <a:cs typeface="Times New Roman" panose="02020603050405020304" pitchFamily="18" charset="0"/>
              </a:rPr>
              <a:t>Theoretical-experimental Models in Sexual and Paraphilic Dysfunctions</a:t>
            </a:r>
            <a:r>
              <a:rPr lang="en-US" sz="2200" dirty="0">
                <a:latin typeface="Times New Roman" panose="02020603050405020304" pitchFamily="18" charset="0"/>
                <a:cs typeface="Times New Roman" panose="02020603050405020304" pitchFamily="18" charset="0"/>
              </a:rPr>
              <a:t>, 67.</a:t>
            </a:r>
          </a:p>
          <a:p>
            <a:endParaRPr lang="en-US" dirty="0"/>
          </a:p>
        </p:txBody>
      </p:sp>
    </p:spTree>
    <p:extLst>
      <p:ext uri="{BB962C8B-B14F-4D97-AF65-F5344CB8AC3E}">
        <p14:creationId xmlns:p14="http://schemas.microsoft.com/office/powerpoint/2010/main" xmlns="" val="2570130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87375"/>
          </a:xfrm>
        </p:spPr>
        <p:txBody>
          <a:bodyPr>
            <a:normAutofit fontScale="90000"/>
          </a:bodyPr>
          <a:lstStyle/>
          <a:p>
            <a:pPr algn="ctr"/>
            <a:r>
              <a:rPr lang="en-US" sz="3600" b="1" dirty="0" smtClean="0">
                <a:latin typeface="Times New Roman" panose="02020603050405020304" pitchFamily="18" charset="0"/>
                <a:cs typeface="Times New Roman" panose="02020603050405020304" pitchFamily="18" charset="0"/>
              </a:rPr>
              <a:t>Introduction </a:t>
            </a:r>
            <a:r>
              <a:rPr lang="en-US" dirty="0"/>
              <a:t/>
            </a:r>
            <a:br>
              <a:rPr lang="en-US" dirty="0"/>
            </a:br>
            <a:endParaRPr lang="en-US" dirty="0"/>
          </a:p>
        </p:txBody>
      </p:sp>
      <p:sp>
        <p:nvSpPr>
          <p:cNvPr id="3" name="Content Placeholder 2"/>
          <p:cNvSpPr>
            <a:spLocks noGrp="1"/>
          </p:cNvSpPr>
          <p:nvPr>
            <p:ph sz="quarter" idx="1"/>
          </p:nvPr>
        </p:nvSpPr>
        <p:spPr>
          <a:xfrm>
            <a:off x="838200" y="1219200"/>
            <a:ext cx="11049000" cy="5276849"/>
          </a:xfrm>
        </p:spPr>
        <p:txBody>
          <a:bodyPr/>
          <a:lstStyle/>
          <a:p>
            <a:pPr>
              <a:lnSpc>
                <a:spcPct val="150000"/>
              </a:lnSpc>
            </a:pPr>
            <a:r>
              <a:rPr lang="en-US" sz="2200" dirty="0">
                <a:latin typeface="Times New Roman" panose="02020603050405020304" pitchFamily="18" charset="0"/>
                <a:cs typeface="Times New Roman" panose="02020603050405020304" pitchFamily="18" charset="0"/>
              </a:rPr>
              <a:t>Sexual dysfunction is a problem that happens during the sexual response cycle phase (</a:t>
            </a:r>
            <a:r>
              <a:rPr lang="en-US" sz="2200" dirty="0" err="1">
                <a:latin typeface="Times New Roman" panose="02020603050405020304" pitchFamily="18" charset="0"/>
                <a:cs typeface="Times New Roman" panose="02020603050405020304" pitchFamily="18" charset="0"/>
              </a:rPr>
              <a:t>Clavell</a:t>
            </a:r>
            <a:r>
              <a:rPr lang="en-US" sz="2200" dirty="0">
                <a:latin typeface="Times New Roman" panose="02020603050405020304" pitchFamily="18" charset="0"/>
                <a:cs typeface="Times New Roman" panose="02020603050405020304" pitchFamily="18" charset="0"/>
              </a:rPr>
              <a:t>-Hernández et al., 2018).</a:t>
            </a:r>
          </a:p>
          <a:p>
            <a:pPr>
              <a:lnSpc>
                <a:spcPct val="150000"/>
              </a:lnSpc>
            </a:pPr>
            <a:r>
              <a:rPr lang="en-US" sz="2200" dirty="0">
                <a:latin typeface="Times New Roman" panose="02020603050405020304" pitchFamily="18" charset="0"/>
                <a:cs typeface="Times New Roman" panose="02020603050405020304" pitchFamily="18" charset="0"/>
              </a:rPr>
              <a:t>A paraphilic disorder is primarily an emotional disorder characterized by sexually arousing urges, fantasies, or behaviors.</a:t>
            </a:r>
          </a:p>
          <a:p>
            <a:pPr>
              <a:lnSpc>
                <a:spcPct val="150000"/>
              </a:lnSpc>
            </a:pPr>
            <a:r>
              <a:rPr lang="en-US" sz="2200" dirty="0">
                <a:latin typeface="Times New Roman" panose="02020603050405020304" pitchFamily="18" charset="0"/>
                <a:cs typeface="Times New Roman" panose="02020603050405020304" pitchFamily="18" charset="0"/>
              </a:rPr>
              <a:t>This presentation discusses orgasmic dysfunction as a type of sexual dysfunction disorder.</a:t>
            </a:r>
          </a:p>
          <a:p>
            <a:pPr>
              <a:lnSpc>
                <a:spcPct val="150000"/>
              </a:lnSpc>
            </a:pPr>
            <a:r>
              <a:rPr lang="en-US" sz="2200" dirty="0">
                <a:latin typeface="Times New Roman" panose="02020603050405020304" pitchFamily="18" charset="0"/>
                <a:cs typeface="Times New Roman" panose="02020603050405020304" pitchFamily="18" charset="0"/>
              </a:rPr>
              <a:t>And fetishistic disorder as a type of paraphilic disorder.  </a:t>
            </a:r>
          </a:p>
          <a:p>
            <a:endParaRPr lang="en-US" dirty="0"/>
          </a:p>
        </p:txBody>
      </p:sp>
      <p:pic>
        <p:nvPicPr>
          <p:cNvPr id="8" name="Picture 7" descr="Erectile dysfunction: Treatments and causes"/>
          <p:cNvPicPr/>
          <p:nvPr/>
        </p:nvPicPr>
        <p:blipFill>
          <a:blip r:embed="rId3">
            <a:extLst>
              <a:ext uri="{28A0092B-C50C-407E-A947-70E740481C1C}">
                <a14:useLocalDpi xmlns:a14="http://schemas.microsoft.com/office/drawing/2010/main" xmlns="" val="0"/>
              </a:ext>
            </a:extLst>
          </a:blip>
          <a:srcRect/>
          <a:stretch>
            <a:fillRect/>
          </a:stretch>
        </p:blipFill>
        <p:spPr bwMode="auto">
          <a:xfrm>
            <a:off x="7555832" y="4026568"/>
            <a:ext cx="4331368" cy="246948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19649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8338"/>
            <a:ext cx="10515600" cy="705852"/>
          </a:xfrm>
        </p:spPr>
        <p:txBody>
          <a:bodyPr>
            <a:normAutofit fontScale="90000"/>
          </a:bodyPr>
          <a:lstStyle/>
          <a:p>
            <a:pPr algn="ctr"/>
            <a:r>
              <a:rPr lang="en-US" sz="4000" b="1" dirty="0" smtClean="0">
                <a:latin typeface="Times New Roman" panose="02020603050405020304" pitchFamily="18" charset="0"/>
                <a:cs typeface="Times New Roman" panose="02020603050405020304" pitchFamily="18" charset="0"/>
              </a:rPr>
              <a:t>Orgasmic </a:t>
            </a:r>
            <a:r>
              <a:rPr lang="en-US" sz="4000" b="1" dirty="0">
                <a:latin typeface="Times New Roman" panose="02020603050405020304" pitchFamily="18" charset="0"/>
                <a:cs typeface="Times New Roman" panose="02020603050405020304" pitchFamily="18" charset="0"/>
              </a:rPr>
              <a:t>dysfunction</a:t>
            </a:r>
            <a:r>
              <a:rPr lang="en-US" dirty="0"/>
              <a:t/>
            </a:r>
            <a:br>
              <a:rPr lang="en-US" dirty="0"/>
            </a:br>
            <a:endParaRPr lang="en-US" dirty="0"/>
          </a:p>
        </p:txBody>
      </p:sp>
      <p:sp>
        <p:nvSpPr>
          <p:cNvPr id="3" name="Content Placeholder 2"/>
          <p:cNvSpPr>
            <a:spLocks noGrp="1"/>
          </p:cNvSpPr>
          <p:nvPr>
            <p:ph sz="quarter" idx="1"/>
          </p:nvPr>
        </p:nvSpPr>
        <p:spPr>
          <a:xfrm>
            <a:off x="838200" y="834190"/>
            <a:ext cx="10972800" cy="5839326"/>
          </a:xfrm>
        </p:spPr>
        <p:txBody>
          <a:bodyPr>
            <a:noAutofit/>
          </a:bodyPr>
          <a:lstStyle/>
          <a:p>
            <a:pPr>
              <a:lnSpc>
                <a:spcPct val="220000"/>
              </a:lnSpc>
            </a:pPr>
            <a:r>
              <a:rPr lang="en-US" sz="2200" dirty="0">
                <a:latin typeface="Times New Roman" panose="02020603050405020304" pitchFamily="18" charset="0"/>
                <a:cs typeface="Times New Roman" panose="02020603050405020304" pitchFamily="18" charset="0"/>
              </a:rPr>
              <a:t>Orgasmic dysfunction is a condition that occurs when a person has difficulty reaching orgasm.</a:t>
            </a:r>
          </a:p>
          <a:p>
            <a:pPr>
              <a:lnSpc>
                <a:spcPct val="220000"/>
              </a:lnSpc>
            </a:pPr>
            <a:r>
              <a:rPr lang="en-US" sz="2200" dirty="0">
                <a:latin typeface="Times New Roman" panose="02020603050405020304" pitchFamily="18" charset="0"/>
                <a:cs typeface="Times New Roman" panose="02020603050405020304" pitchFamily="18" charset="0"/>
              </a:rPr>
              <a:t>The difficulty occurs despite being sexually aroused as well as having sufficient sexual stimulation.</a:t>
            </a:r>
          </a:p>
          <a:p>
            <a:pPr>
              <a:lnSpc>
                <a:spcPct val="220000"/>
              </a:lnSpc>
            </a:pPr>
            <a:r>
              <a:rPr lang="en-US" sz="2200" dirty="0">
                <a:latin typeface="Times New Roman" panose="02020603050405020304" pitchFamily="18" charset="0"/>
                <a:cs typeface="Times New Roman" panose="02020603050405020304" pitchFamily="18" charset="0"/>
              </a:rPr>
              <a:t>When this condition occurs in women, it is termed as female orgasmic dysfunction.</a:t>
            </a:r>
          </a:p>
          <a:p>
            <a:pPr>
              <a:lnSpc>
                <a:spcPct val="220000"/>
              </a:lnSpc>
            </a:pPr>
            <a:r>
              <a:rPr lang="en-US" sz="2200" dirty="0">
                <a:latin typeface="Times New Roman" panose="02020603050405020304" pitchFamily="18" charset="0"/>
                <a:cs typeface="Times New Roman" panose="02020603050405020304" pitchFamily="18" charset="0"/>
              </a:rPr>
              <a:t>However, it is a rare condition among men. </a:t>
            </a:r>
          </a:p>
          <a:p>
            <a:pPr>
              <a:lnSpc>
                <a:spcPct val="220000"/>
              </a:lnSpc>
            </a:pPr>
            <a:r>
              <a:rPr lang="en-US" sz="2200" dirty="0">
                <a:latin typeface="Times New Roman" panose="02020603050405020304" pitchFamily="18" charset="0"/>
                <a:cs typeface="Times New Roman" panose="02020603050405020304" pitchFamily="18" charset="0"/>
              </a:rPr>
              <a:t>Studies have shown that about 11 to 41% of women experience organism dysfunction (</a:t>
            </a:r>
            <a:r>
              <a:rPr lang="en-US" sz="2200" dirty="0" err="1">
                <a:latin typeface="Times New Roman" panose="02020603050405020304" pitchFamily="18" charset="0"/>
                <a:cs typeface="Times New Roman" panose="02020603050405020304" pitchFamily="18" charset="0"/>
              </a:rPr>
              <a:t>Clavell</a:t>
            </a:r>
            <a:r>
              <a:rPr lang="en-US" sz="2200" dirty="0">
                <a:latin typeface="Times New Roman" panose="02020603050405020304" pitchFamily="18" charset="0"/>
                <a:cs typeface="Times New Roman" panose="02020603050405020304" pitchFamily="18" charset="0"/>
              </a:rPr>
              <a:t>-Hernández et al., 2018</a:t>
            </a:r>
            <a:r>
              <a:rPr lang="en-US" sz="2200" dirty="0" smtClean="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704182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6425"/>
          </a:xfrm>
        </p:spPr>
        <p:txBody>
          <a:bodyPr>
            <a:normAutofit fontScale="90000"/>
          </a:bodyPr>
          <a:lstStyle/>
          <a:p>
            <a:pPr algn="ctr"/>
            <a:r>
              <a:rPr lang="en-US" sz="3600" b="1" dirty="0" smtClean="0">
                <a:latin typeface="Times New Roman" panose="02020603050405020304" pitchFamily="18" charset="0"/>
                <a:cs typeface="Times New Roman" panose="02020603050405020304" pitchFamily="18" charset="0"/>
              </a:rPr>
              <a:t/>
            </a:r>
            <a:br>
              <a:rPr lang="en-US" sz="3600" b="1" dirty="0" smtClean="0">
                <a:latin typeface="Times New Roman" panose="02020603050405020304" pitchFamily="18" charset="0"/>
                <a:cs typeface="Times New Roman" panose="02020603050405020304" pitchFamily="18" charset="0"/>
              </a:rPr>
            </a:br>
            <a:r>
              <a:rPr lang="en-US" sz="4000" b="1" dirty="0" smtClean="0">
                <a:latin typeface="Times New Roman" panose="02020603050405020304" pitchFamily="18" charset="0"/>
                <a:cs typeface="Times New Roman" panose="02020603050405020304" pitchFamily="18" charset="0"/>
              </a:rPr>
              <a:t>Symptoms</a:t>
            </a:r>
            <a:r>
              <a:rPr lang="en-US" sz="3600" b="1" dirty="0" smtClean="0">
                <a:latin typeface="Times New Roman" panose="02020603050405020304" pitchFamily="18" charset="0"/>
                <a:cs typeface="Times New Roman" panose="02020603050405020304" pitchFamily="18" charset="0"/>
              </a:rPr>
              <a:t> </a:t>
            </a:r>
            <a:r>
              <a:rPr lang="en-US" dirty="0"/>
              <a:t/>
            </a:r>
            <a:br>
              <a:rPr lang="en-US" dirty="0"/>
            </a:br>
            <a:endParaRPr lang="en-US" dirty="0"/>
          </a:p>
        </p:txBody>
      </p:sp>
      <p:sp>
        <p:nvSpPr>
          <p:cNvPr id="3" name="Content Placeholder 2"/>
          <p:cNvSpPr>
            <a:spLocks noGrp="1"/>
          </p:cNvSpPr>
          <p:nvPr>
            <p:ph sz="quarter" idx="1"/>
          </p:nvPr>
        </p:nvSpPr>
        <p:spPr>
          <a:xfrm>
            <a:off x="838200" y="1257300"/>
            <a:ext cx="11125200" cy="4919663"/>
          </a:xfrm>
        </p:spPr>
        <p:txBody>
          <a:bodyPr/>
          <a:lstStyle/>
          <a:p>
            <a:pPr>
              <a:lnSpc>
                <a:spcPct val="200000"/>
              </a:lnSpc>
            </a:pPr>
            <a:r>
              <a:rPr lang="en-US" sz="2200" dirty="0">
                <a:latin typeface="Times New Roman" panose="02020603050405020304" pitchFamily="18" charset="0"/>
                <a:cs typeface="Times New Roman" panose="02020603050405020304" pitchFamily="18" charset="0"/>
              </a:rPr>
              <a:t>Inability to achieve sexual climax.</a:t>
            </a:r>
          </a:p>
          <a:p>
            <a:pPr>
              <a:lnSpc>
                <a:spcPct val="200000"/>
              </a:lnSpc>
            </a:pPr>
            <a:r>
              <a:rPr lang="en-US" sz="2200" dirty="0">
                <a:latin typeface="Times New Roman" panose="02020603050405020304" pitchFamily="18" charset="0"/>
                <a:cs typeface="Times New Roman" panose="02020603050405020304" pitchFamily="18" charset="0"/>
              </a:rPr>
              <a:t>Having unsatisfying organisms</a:t>
            </a:r>
            <a:r>
              <a:rPr lang="en-US" sz="2200" dirty="0" smtClean="0">
                <a:latin typeface="Times New Roman" panose="02020603050405020304" pitchFamily="18" charset="0"/>
                <a:cs typeface="Times New Roman" panose="02020603050405020304" pitchFamily="18" charset="0"/>
              </a:rPr>
              <a:t>.</a:t>
            </a:r>
          </a:p>
          <a:p>
            <a:pPr>
              <a:lnSpc>
                <a:spcPct val="200000"/>
              </a:lnSpc>
            </a:pPr>
            <a:endParaRPr lang="en-US" sz="2200" dirty="0">
              <a:latin typeface="Times New Roman" panose="02020603050405020304" pitchFamily="18" charset="0"/>
              <a:cs typeface="Times New Roman" panose="02020603050405020304" pitchFamily="18" charset="0"/>
            </a:endParaRPr>
          </a:p>
          <a:p>
            <a:pPr>
              <a:lnSpc>
                <a:spcPct val="200000"/>
              </a:lnSpc>
            </a:pPr>
            <a:endParaRPr lang="en-US" sz="2200" dirty="0">
              <a:latin typeface="Times New Roman" panose="02020603050405020304" pitchFamily="18" charset="0"/>
              <a:cs typeface="Times New Roman" panose="02020603050405020304" pitchFamily="18" charset="0"/>
            </a:endParaRPr>
          </a:p>
          <a:p>
            <a:pPr>
              <a:lnSpc>
                <a:spcPct val="200000"/>
              </a:lnSpc>
            </a:pPr>
            <a:r>
              <a:rPr lang="en-US" sz="2200" dirty="0">
                <a:latin typeface="Times New Roman" panose="02020603050405020304" pitchFamily="18" charset="0"/>
                <a:cs typeface="Times New Roman" panose="02020603050405020304" pitchFamily="18" charset="0"/>
              </a:rPr>
              <a:t>Taking longer than normal to reach climax (</a:t>
            </a:r>
            <a:r>
              <a:rPr lang="en-US" sz="2200" dirty="0" err="1">
                <a:latin typeface="Times New Roman" panose="02020603050405020304" pitchFamily="18" charset="0"/>
                <a:cs typeface="Times New Roman" panose="02020603050405020304" pitchFamily="18" charset="0"/>
              </a:rPr>
              <a:t>Clavell</a:t>
            </a:r>
            <a:r>
              <a:rPr lang="en-US" sz="2200" dirty="0">
                <a:latin typeface="Times New Roman" panose="02020603050405020304" pitchFamily="18" charset="0"/>
                <a:cs typeface="Times New Roman" panose="02020603050405020304" pitchFamily="18" charset="0"/>
              </a:rPr>
              <a:t>-Hernández et al., 2018).</a:t>
            </a:r>
          </a:p>
          <a:p>
            <a:pPr>
              <a:lnSpc>
                <a:spcPct val="200000"/>
              </a:lnSpc>
            </a:pPr>
            <a:r>
              <a:rPr lang="en-US" sz="2200" dirty="0">
                <a:latin typeface="Times New Roman" panose="02020603050405020304" pitchFamily="18" charset="0"/>
                <a:cs typeface="Times New Roman" panose="02020603050405020304" pitchFamily="18" charset="0"/>
              </a:rPr>
              <a:t>Having organism during specific situations like during masturbation </a:t>
            </a: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616742" y="1530017"/>
            <a:ext cx="5600700" cy="3219450"/>
          </a:xfrm>
          <a:prstGeom prst="rect">
            <a:avLst/>
          </a:prstGeom>
        </p:spPr>
      </p:pic>
    </p:spTree>
    <p:extLst>
      <p:ext uri="{BB962C8B-B14F-4D97-AF65-F5344CB8AC3E}">
        <p14:creationId xmlns:p14="http://schemas.microsoft.com/office/powerpoint/2010/main" xmlns="" val="1155675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6425"/>
          </a:xfrm>
        </p:spPr>
        <p:txBody>
          <a:bodyPr>
            <a:normAutofit fontScale="90000"/>
          </a:bodyPr>
          <a:lstStyle/>
          <a:p>
            <a:pPr algn="ctr"/>
            <a:r>
              <a:rPr lang="en-US" sz="3600" b="1" dirty="0" smtClean="0">
                <a:latin typeface="Times New Roman" panose="02020603050405020304" pitchFamily="18" charset="0"/>
                <a:cs typeface="Times New Roman" panose="02020603050405020304" pitchFamily="18" charset="0"/>
              </a:rPr>
              <a:t/>
            </a:r>
            <a:br>
              <a:rPr lang="en-US" sz="3600" b="1" dirty="0" smtClean="0">
                <a:latin typeface="Times New Roman" panose="02020603050405020304" pitchFamily="18" charset="0"/>
                <a:cs typeface="Times New Roman" panose="02020603050405020304" pitchFamily="18" charset="0"/>
              </a:rPr>
            </a:br>
            <a:r>
              <a:rPr lang="en-US" sz="4000" b="1" dirty="0" smtClean="0">
                <a:latin typeface="Times New Roman" panose="02020603050405020304" pitchFamily="18" charset="0"/>
                <a:cs typeface="Times New Roman" panose="02020603050405020304" pitchFamily="18" charset="0"/>
              </a:rPr>
              <a:t>Treatment</a:t>
            </a:r>
            <a:r>
              <a:rPr lang="en-US" sz="3600" b="1" dirty="0" smtClean="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
            </a:r>
            <a:br>
              <a:rPr lang="en-US" sz="3600" b="1" dirty="0">
                <a:latin typeface="Times New Roman" panose="02020603050405020304" pitchFamily="18" charset="0"/>
                <a:cs typeface="Times New Roman" panose="02020603050405020304" pitchFamily="18" charset="0"/>
              </a:rPr>
            </a:b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838200" y="1295400"/>
            <a:ext cx="10515600" cy="5295899"/>
          </a:xfrm>
        </p:spPr>
        <p:txBody>
          <a:bodyPr>
            <a:normAutofit fontScale="92500"/>
          </a:bodyPr>
          <a:lstStyle/>
          <a:p>
            <a:pPr>
              <a:lnSpc>
                <a:spcPct val="200000"/>
              </a:lnSpc>
            </a:pPr>
            <a:r>
              <a:rPr lang="en-US" sz="2400" dirty="0">
                <a:latin typeface="Times New Roman" panose="02020603050405020304" pitchFamily="18" charset="0"/>
                <a:cs typeface="Times New Roman" panose="02020603050405020304" pitchFamily="18" charset="0"/>
              </a:rPr>
              <a:t>Treating any underlying condition medical condition which might be causing orgasmic dysfunction.</a:t>
            </a:r>
          </a:p>
          <a:p>
            <a:pPr>
              <a:lnSpc>
                <a:spcPct val="200000"/>
              </a:lnSpc>
            </a:pPr>
            <a:r>
              <a:rPr lang="en-US" sz="2400" dirty="0">
                <a:latin typeface="Times New Roman" panose="02020603050405020304" pitchFamily="18" charset="0"/>
                <a:cs typeface="Times New Roman" panose="02020603050405020304" pitchFamily="18" charset="0"/>
              </a:rPr>
              <a:t>Changing of antidepressant medications that might have been prescribed.</a:t>
            </a:r>
          </a:p>
          <a:p>
            <a:pPr>
              <a:lnSpc>
                <a:spcPct val="200000"/>
              </a:lnSpc>
            </a:pPr>
            <a:r>
              <a:rPr lang="en-US" sz="2400" dirty="0">
                <a:latin typeface="Times New Roman" panose="02020603050405020304" pitchFamily="18" charset="0"/>
                <a:cs typeface="Times New Roman" panose="02020603050405020304" pitchFamily="18" charset="0"/>
              </a:rPr>
              <a:t>Having sex therapy or cognitive behavioral therapy (</a:t>
            </a:r>
            <a:r>
              <a:rPr lang="en-US" sz="2400" dirty="0" err="1">
                <a:latin typeface="Times New Roman" panose="02020603050405020304" pitchFamily="18" charset="0"/>
                <a:cs typeface="Times New Roman" panose="02020603050405020304" pitchFamily="18" charset="0"/>
              </a:rPr>
              <a:t>Clavell</a:t>
            </a:r>
            <a:r>
              <a:rPr lang="en-US" sz="2400" dirty="0">
                <a:latin typeface="Times New Roman" panose="02020603050405020304" pitchFamily="18" charset="0"/>
                <a:cs typeface="Times New Roman" panose="02020603050405020304" pitchFamily="18" charset="0"/>
              </a:rPr>
              <a:t>-Hernández et al., 2018).</a:t>
            </a:r>
          </a:p>
          <a:p>
            <a:pPr>
              <a:lnSpc>
                <a:spcPct val="200000"/>
              </a:lnSpc>
            </a:pPr>
            <a:r>
              <a:rPr lang="en-US" sz="2400" dirty="0">
                <a:latin typeface="Times New Roman" panose="02020603050405020304" pitchFamily="18" charset="0"/>
                <a:cs typeface="Times New Roman" panose="02020603050405020304" pitchFamily="18" charset="0"/>
              </a:rPr>
              <a:t>Increasing clitoral stimulation during sexual intercourse and masturbation.</a:t>
            </a:r>
          </a:p>
          <a:p>
            <a:pPr>
              <a:lnSpc>
                <a:spcPct val="200000"/>
              </a:lnSpc>
            </a:pPr>
            <a:r>
              <a:rPr lang="en-US" sz="2400" dirty="0">
                <a:latin typeface="Times New Roman" panose="02020603050405020304" pitchFamily="18" charset="0"/>
                <a:cs typeface="Times New Roman" panose="02020603050405020304" pitchFamily="18" charset="0"/>
              </a:rPr>
              <a:t>However, there is no specific treatment approved for the treatment of orgasmic dysfunction.</a:t>
            </a:r>
          </a:p>
          <a:p>
            <a:endParaRPr lang="en-US" dirty="0"/>
          </a:p>
        </p:txBody>
      </p:sp>
    </p:spTree>
    <p:extLst>
      <p:ext uri="{BB962C8B-B14F-4D97-AF65-F5344CB8AC3E}">
        <p14:creationId xmlns:p14="http://schemas.microsoft.com/office/powerpoint/2010/main" xmlns="" val="2886957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82625"/>
          </a:xfrm>
        </p:spPr>
        <p:txBody>
          <a:bodyPr>
            <a:normAutofit fontScale="90000"/>
          </a:bodyPr>
          <a:lstStyle/>
          <a:p>
            <a:pPr algn="ctr"/>
            <a:r>
              <a:rPr lang="en-US" sz="4000" b="1" dirty="0" smtClean="0">
                <a:latin typeface="Times New Roman" panose="02020603050405020304" pitchFamily="18" charset="0"/>
                <a:cs typeface="Times New Roman" panose="02020603050405020304" pitchFamily="18" charset="0"/>
              </a:rPr>
              <a:t>Fetishistic </a:t>
            </a:r>
            <a:r>
              <a:rPr lang="en-US" sz="4000" b="1" dirty="0">
                <a:latin typeface="Times New Roman" panose="02020603050405020304" pitchFamily="18" charset="0"/>
                <a:cs typeface="Times New Roman" panose="02020603050405020304" pitchFamily="18" charset="0"/>
              </a:rPr>
              <a:t>Disorder </a:t>
            </a:r>
            <a:r>
              <a:rPr lang="en-US" dirty="0"/>
              <a:t/>
            </a:r>
            <a:br>
              <a:rPr lang="en-US" dirty="0"/>
            </a:br>
            <a:endParaRPr lang="en-US" dirty="0"/>
          </a:p>
        </p:txBody>
      </p:sp>
      <p:sp>
        <p:nvSpPr>
          <p:cNvPr id="3" name="Content Placeholder 2"/>
          <p:cNvSpPr>
            <a:spLocks noGrp="1"/>
          </p:cNvSpPr>
          <p:nvPr>
            <p:ph sz="quarter" idx="1"/>
          </p:nvPr>
        </p:nvSpPr>
        <p:spPr>
          <a:xfrm>
            <a:off x="449180" y="1251284"/>
            <a:ext cx="11518232" cy="5390148"/>
          </a:xfrm>
        </p:spPr>
        <p:txBody>
          <a:bodyPr>
            <a:normAutofit/>
          </a:bodyPr>
          <a:lstStyle/>
          <a:p>
            <a:pPr>
              <a:lnSpc>
                <a:spcPct val="200000"/>
              </a:lnSpc>
            </a:pPr>
            <a:r>
              <a:rPr lang="en-US" sz="2200" dirty="0">
                <a:latin typeface="Times New Roman" panose="02020603050405020304" pitchFamily="18" charset="0"/>
                <a:cs typeface="Times New Roman" panose="02020603050405020304" pitchFamily="18" charset="0"/>
              </a:rPr>
              <a:t>Fetishistic disorder is a condition where one persistent uses traditionally non-sexual body parts or inanimate items to actualizes sexual arousal.</a:t>
            </a:r>
          </a:p>
          <a:p>
            <a:pPr>
              <a:lnSpc>
                <a:spcPct val="200000"/>
              </a:lnSpc>
            </a:pPr>
            <a:r>
              <a:rPr lang="en-US" sz="2200" dirty="0">
                <a:latin typeface="Times New Roman" panose="02020603050405020304" pitchFamily="18" charset="0"/>
                <a:cs typeface="Times New Roman" panose="02020603050405020304" pitchFamily="18" charset="0"/>
              </a:rPr>
              <a:t>The most common fetishized body parts include the hair and feet</a:t>
            </a:r>
            <a:r>
              <a:rPr lang="en-US" sz="2200" dirty="0" smtClean="0">
                <a:latin typeface="Times New Roman" panose="02020603050405020304" pitchFamily="18" charset="0"/>
                <a:cs typeface="Times New Roman" panose="02020603050405020304" pitchFamily="18" charset="0"/>
              </a:rPr>
              <a:t>. </a:t>
            </a:r>
            <a:endParaRPr lang="en-US" sz="2200" dirty="0">
              <a:latin typeface="Times New Roman" panose="02020603050405020304" pitchFamily="18" charset="0"/>
              <a:cs typeface="Times New Roman" panose="02020603050405020304" pitchFamily="18" charset="0"/>
            </a:endParaRPr>
          </a:p>
          <a:p>
            <a:pPr>
              <a:lnSpc>
                <a:spcPct val="200000"/>
              </a:lnSpc>
            </a:pPr>
            <a:r>
              <a:rPr lang="en-US" sz="2200" dirty="0">
                <a:latin typeface="Times New Roman" panose="02020603050405020304" pitchFamily="18" charset="0"/>
                <a:cs typeface="Times New Roman" panose="02020603050405020304" pitchFamily="18" charset="0"/>
              </a:rPr>
              <a:t>The most common fetishized objects are clothing articles (</a:t>
            </a:r>
            <a:r>
              <a:rPr lang="en-US" sz="2200" dirty="0" err="1">
                <a:latin typeface="Times New Roman" panose="02020603050405020304" pitchFamily="18" charset="0"/>
                <a:cs typeface="Times New Roman" panose="02020603050405020304" pitchFamily="18" charset="0"/>
              </a:rPr>
              <a:t>Eusei</a:t>
            </a:r>
            <a:r>
              <a:rPr lang="en-US" sz="2200" dirty="0">
                <a:latin typeface="Times New Roman" panose="02020603050405020304" pitchFamily="18" charset="0"/>
                <a:cs typeface="Times New Roman" panose="02020603050405020304" pitchFamily="18" charset="0"/>
              </a:rPr>
              <a:t> &amp; </a:t>
            </a:r>
            <a:r>
              <a:rPr lang="en-US" sz="2200" dirty="0" err="1">
                <a:latin typeface="Times New Roman" panose="02020603050405020304" pitchFamily="18" charset="0"/>
                <a:cs typeface="Times New Roman" panose="02020603050405020304" pitchFamily="18" charset="0"/>
              </a:rPr>
              <a:t>Delcea</a:t>
            </a:r>
            <a:r>
              <a:rPr lang="en-US" sz="2200" dirty="0">
                <a:latin typeface="Times New Roman" panose="02020603050405020304" pitchFamily="18" charset="0"/>
                <a:cs typeface="Times New Roman" panose="02020603050405020304" pitchFamily="18" charset="0"/>
              </a:rPr>
              <a:t>, 2019).</a:t>
            </a:r>
          </a:p>
          <a:p>
            <a:pPr>
              <a:lnSpc>
                <a:spcPct val="200000"/>
              </a:lnSpc>
            </a:pPr>
            <a:r>
              <a:rPr lang="en-US" sz="2200" dirty="0">
                <a:latin typeface="Times New Roman" panose="02020603050405020304" pitchFamily="18" charset="0"/>
                <a:cs typeface="Times New Roman" panose="02020603050405020304" pitchFamily="18" charset="0"/>
              </a:rPr>
              <a:t>There is no conclusive evidence on the causes or what triggers the fetishistic disorder.</a:t>
            </a:r>
          </a:p>
          <a:p>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2871537" y="5053263"/>
            <a:ext cx="5197642" cy="1398670"/>
          </a:xfrm>
          <a:prstGeom prst="rect">
            <a:avLst/>
          </a:prstGeom>
        </p:spPr>
      </p:pic>
    </p:spTree>
    <p:extLst>
      <p:ext uri="{BB962C8B-B14F-4D97-AF65-F5344CB8AC3E}">
        <p14:creationId xmlns:p14="http://schemas.microsoft.com/office/powerpoint/2010/main" xmlns="" val="418151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3575"/>
          </a:xfrm>
        </p:spPr>
        <p:txBody>
          <a:bodyPr>
            <a:normAutofit fontScale="90000"/>
          </a:bodyPr>
          <a:lstStyle/>
          <a:p>
            <a:pPr algn="ctr"/>
            <a:r>
              <a:rPr lang="en-US" sz="4000" b="1" dirty="0" smtClean="0">
                <a:latin typeface="Times New Roman" panose="02020603050405020304" pitchFamily="18" charset="0"/>
                <a:cs typeface="Times New Roman" panose="02020603050405020304" pitchFamily="18" charset="0"/>
              </a:rPr>
              <a:t>Symptoms</a:t>
            </a:r>
            <a:r>
              <a:rPr lang="en-US" sz="3600" b="1" dirty="0" smtClean="0">
                <a:latin typeface="Times New Roman" panose="02020603050405020304" pitchFamily="18" charset="0"/>
                <a:cs typeface="Times New Roman" panose="02020603050405020304" pitchFamily="18" charset="0"/>
              </a:rPr>
              <a:t> </a:t>
            </a:r>
            <a:r>
              <a:rPr lang="en-US" dirty="0"/>
              <a:t/>
            </a:r>
            <a:br>
              <a:rPr lang="en-US" dirty="0"/>
            </a:br>
            <a:endParaRPr lang="en-US" dirty="0"/>
          </a:p>
        </p:txBody>
      </p:sp>
      <p:sp>
        <p:nvSpPr>
          <p:cNvPr id="3" name="Content Placeholder 2"/>
          <p:cNvSpPr>
            <a:spLocks noGrp="1"/>
          </p:cNvSpPr>
          <p:nvPr>
            <p:ph sz="quarter" idx="1"/>
          </p:nvPr>
        </p:nvSpPr>
        <p:spPr>
          <a:xfrm>
            <a:off x="1103312" y="1524000"/>
            <a:ext cx="9596772" cy="4724399"/>
          </a:xfrm>
        </p:spPr>
        <p:txBody>
          <a:bodyPr>
            <a:normAutofit fontScale="85000" lnSpcReduction="10000"/>
          </a:bodyPr>
          <a:lstStyle/>
          <a:p>
            <a:pPr>
              <a:lnSpc>
                <a:spcPct val="200000"/>
              </a:lnSpc>
            </a:pPr>
            <a:r>
              <a:rPr lang="en-US" sz="2600" dirty="0">
                <a:latin typeface="Times New Roman" panose="02020603050405020304" pitchFamily="18" charset="0"/>
                <a:cs typeface="Times New Roman" panose="02020603050405020304" pitchFamily="18" charset="0"/>
              </a:rPr>
              <a:t>Intense and recurrent arousal from non-genital body parts or inanimate items.</a:t>
            </a:r>
          </a:p>
          <a:p>
            <a:pPr>
              <a:lnSpc>
                <a:spcPct val="200000"/>
              </a:lnSpc>
            </a:pPr>
            <a:r>
              <a:rPr lang="en-US" sz="2600" dirty="0">
                <a:latin typeface="Times New Roman" panose="02020603050405020304" pitchFamily="18" charset="0"/>
                <a:cs typeface="Times New Roman" panose="02020603050405020304" pitchFamily="18" charset="0"/>
              </a:rPr>
              <a:t>Anxiousness and disruption of everyday life are also can be caused by fetishism.</a:t>
            </a:r>
          </a:p>
          <a:p>
            <a:pPr>
              <a:lnSpc>
                <a:spcPct val="200000"/>
              </a:lnSpc>
            </a:pPr>
            <a:r>
              <a:rPr lang="en-US" sz="2600" dirty="0">
                <a:latin typeface="Times New Roman" panose="02020603050405020304" pitchFamily="18" charset="0"/>
                <a:cs typeface="Times New Roman" panose="02020603050405020304" pitchFamily="18" charset="0"/>
              </a:rPr>
              <a:t>Sexual fantasies and urges cause clinically significant distress, social and occupational impairment (</a:t>
            </a:r>
            <a:r>
              <a:rPr lang="en-US" sz="2600" dirty="0" err="1">
                <a:latin typeface="Times New Roman" panose="02020603050405020304" pitchFamily="18" charset="0"/>
                <a:cs typeface="Times New Roman" panose="02020603050405020304" pitchFamily="18" charset="0"/>
              </a:rPr>
              <a:t>Eusei</a:t>
            </a:r>
            <a:r>
              <a:rPr lang="en-US" sz="2600" dirty="0">
                <a:latin typeface="Times New Roman" panose="02020603050405020304" pitchFamily="18" charset="0"/>
                <a:cs typeface="Times New Roman" panose="02020603050405020304" pitchFamily="18" charset="0"/>
              </a:rPr>
              <a:t> &amp; </a:t>
            </a:r>
            <a:r>
              <a:rPr lang="en-US" sz="2600" dirty="0" err="1">
                <a:latin typeface="Times New Roman" panose="02020603050405020304" pitchFamily="18" charset="0"/>
                <a:cs typeface="Times New Roman" panose="02020603050405020304" pitchFamily="18" charset="0"/>
              </a:rPr>
              <a:t>Delcea</a:t>
            </a:r>
            <a:r>
              <a:rPr lang="en-US" sz="2600" dirty="0">
                <a:latin typeface="Times New Roman" panose="02020603050405020304" pitchFamily="18" charset="0"/>
                <a:cs typeface="Times New Roman" panose="02020603050405020304" pitchFamily="18" charset="0"/>
              </a:rPr>
              <a:t>, 2019).</a:t>
            </a:r>
          </a:p>
          <a:p>
            <a:pPr>
              <a:lnSpc>
                <a:spcPct val="200000"/>
              </a:lnSpc>
            </a:pPr>
            <a:r>
              <a:rPr lang="en-US" sz="2600" dirty="0">
                <a:latin typeface="Times New Roman" panose="02020603050405020304" pitchFamily="18" charset="0"/>
                <a:cs typeface="Times New Roman" panose="02020603050405020304" pitchFamily="18" charset="0"/>
              </a:rPr>
              <a:t>Fetish objects are not limited to devices designed particularly for genital stimulation or articles of clothing.</a:t>
            </a:r>
          </a:p>
          <a:p>
            <a:endParaRPr lang="en-US" dirty="0"/>
          </a:p>
        </p:txBody>
      </p:sp>
    </p:spTree>
    <p:extLst>
      <p:ext uri="{BB962C8B-B14F-4D97-AF65-F5344CB8AC3E}">
        <p14:creationId xmlns:p14="http://schemas.microsoft.com/office/powerpoint/2010/main" xmlns="" val="1269378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44525"/>
          </a:xfrm>
        </p:spPr>
        <p:txBody>
          <a:bodyPr>
            <a:normAutofit fontScale="90000"/>
          </a:bodyPr>
          <a:lstStyle/>
          <a:p>
            <a:pPr algn="ctr"/>
            <a:r>
              <a:rPr lang="en-US" sz="3600" b="1" dirty="0">
                <a:latin typeface="Times New Roman" panose="02020603050405020304" pitchFamily="18" charset="0"/>
                <a:cs typeface="Times New Roman" panose="02020603050405020304" pitchFamily="18" charset="0"/>
              </a:rPr>
              <a:t>Treatment</a:t>
            </a:r>
          </a:p>
        </p:txBody>
      </p:sp>
      <p:sp>
        <p:nvSpPr>
          <p:cNvPr id="3" name="Content Placeholder 2"/>
          <p:cNvSpPr>
            <a:spLocks noGrp="1"/>
          </p:cNvSpPr>
          <p:nvPr>
            <p:ph sz="quarter" idx="1"/>
          </p:nvPr>
        </p:nvSpPr>
        <p:spPr/>
        <p:txBody>
          <a:bodyPr/>
          <a:lstStyle/>
          <a:p>
            <a:pPr>
              <a:lnSpc>
                <a:spcPct val="200000"/>
              </a:lnSpc>
            </a:pPr>
            <a:r>
              <a:rPr lang="en-US" sz="2200" dirty="0">
                <a:latin typeface="Times New Roman" panose="02020603050405020304" pitchFamily="18" charset="0"/>
                <a:cs typeface="Times New Roman" panose="02020603050405020304" pitchFamily="18" charset="0"/>
              </a:rPr>
              <a:t>Cognitive Behavioral Therapy.</a:t>
            </a:r>
          </a:p>
          <a:p>
            <a:pPr>
              <a:lnSpc>
                <a:spcPct val="200000"/>
              </a:lnSpc>
            </a:pPr>
            <a:r>
              <a:rPr lang="en-US" sz="2200" dirty="0">
                <a:latin typeface="Times New Roman" panose="02020603050405020304" pitchFamily="18" charset="0"/>
                <a:cs typeface="Times New Roman" panose="02020603050405020304" pitchFamily="18" charset="0"/>
              </a:rPr>
              <a:t>Sex therapy (</a:t>
            </a:r>
            <a:r>
              <a:rPr lang="en-US" sz="2200" dirty="0" err="1">
                <a:latin typeface="Times New Roman" panose="02020603050405020304" pitchFamily="18" charset="0"/>
                <a:cs typeface="Times New Roman" panose="02020603050405020304" pitchFamily="18" charset="0"/>
              </a:rPr>
              <a:t>Eusei</a:t>
            </a:r>
            <a:r>
              <a:rPr lang="en-US" sz="2200" dirty="0">
                <a:latin typeface="Times New Roman" panose="02020603050405020304" pitchFamily="18" charset="0"/>
                <a:cs typeface="Times New Roman" panose="02020603050405020304" pitchFamily="18" charset="0"/>
              </a:rPr>
              <a:t> &amp; </a:t>
            </a:r>
            <a:r>
              <a:rPr lang="en-US" sz="2200" dirty="0" err="1">
                <a:latin typeface="Times New Roman" panose="02020603050405020304" pitchFamily="18" charset="0"/>
                <a:cs typeface="Times New Roman" panose="02020603050405020304" pitchFamily="18" charset="0"/>
              </a:rPr>
              <a:t>Delcea</a:t>
            </a:r>
            <a:r>
              <a:rPr lang="en-US" sz="2200" dirty="0">
                <a:latin typeface="Times New Roman" panose="02020603050405020304" pitchFamily="18" charset="0"/>
                <a:cs typeface="Times New Roman" panose="02020603050405020304" pitchFamily="18" charset="0"/>
              </a:rPr>
              <a:t>, 2019).</a:t>
            </a:r>
          </a:p>
          <a:p>
            <a:pPr>
              <a:lnSpc>
                <a:spcPct val="200000"/>
              </a:lnSpc>
            </a:pPr>
            <a:r>
              <a:rPr lang="en-US" sz="2200" dirty="0">
                <a:latin typeface="Times New Roman" panose="02020603050405020304" pitchFamily="18" charset="0"/>
                <a:cs typeface="Times New Roman" panose="02020603050405020304" pitchFamily="18" charset="0"/>
              </a:rPr>
              <a:t>Use of the medical approach.</a:t>
            </a: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919537" y="1825625"/>
            <a:ext cx="5434263" cy="4194175"/>
          </a:xfrm>
          <a:prstGeom prst="rect">
            <a:avLst/>
          </a:prstGeom>
        </p:spPr>
      </p:pic>
    </p:spTree>
    <p:extLst>
      <p:ext uri="{BB962C8B-B14F-4D97-AF65-F5344CB8AC3E}">
        <p14:creationId xmlns:p14="http://schemas.microsoft.com/office/powerpoint/2010/main" xmlns="" val="1032227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625641"/>
          </a:xfrm>
        </p:spPr>
        <p:txBody>
          <a:bodyPr>
            <a:normAutofit fontScale="90000"/>
          </a:bodyPr>
          <a:lstStyle/>
          <a:p>
            <a:pPr algn="ctr"/>
            <a:r>
              <a:rPr lang="en-US" sz="4000" b="1" dirty="0" smtClean="0">
                <a:latin typeface="Times New Roman" panose="02020603050405020304" pitchFamily="18" charset="0"/>
                <a:cs typeface="Times New Roman" panose="02020603050405020304" pitchFamily="18" charset="0"/>
              </a:rPr>
              <a:t>Conclusion </a:t>
            </a:r>
            <a:r>
              <a:rPr lang="en-US" sz="4000" dirty="0"/>
              <a:t/>
            </a:r>
            <a:br>
              <a:rPr lang="en-US" sz="4000" dirty="0"/>
            </a:br>
            <a:endParaRPr lang="en-US" sz="4000" dirty="0"/>
          </a:p>
        </p:txBody>
      </p:sp>
      <p:sp>
        <p:nvSpPr>
          <p:cNvPr id="3" name="Content Placeholder 2"/>
          <p:cNvSpPr>
            <a:spLocks noGrp="1"/>
          </p:cNvSpPr>
          <p:nvPr>
            <p:ph sz="quarter" idx="1"/>
          </p:nvPr>
        </p:nvSpPr>
        <p:spPr>
          <a:xfrm>
            <a:off x="128337" y="625642"/>
            <a:ext cx="11935325" cy="6096000"/>
          </a:xfrm>
        </p:spPr>
        <p:txBody>
          <a:bodyPr>
            <a:normAutofit/>
          </a:bodyPr>
          <a:lstStyle/>
          <a:p>
            <a:pPr>
              <a:lnSpc>
                <a:spcPct val="210000"/>
              </a:lnSpc>
            </a:pPr>
            <a:r>
              <a:rPr lang="en-US" sz="2200" dirty="0">
                <a:latin typeface="Times New Roman" panose="02020603050405020304" pitchFamily="18" charset="0"/>
                <a:cs typeface="Times New Roman" panose="02020603050405020304" pitchFamily="18" charset="0"/>
              </a:rPr>
              <a:t>Sexual dysfunction is a problem that happens during the sexual response cycle phase. Notably, sexual dysfunction is classified into different types, one of them being orgasmic dysfunction.</a:t>
            </a:r>
          </a:p>
          <a:p>
            <a:pPr>
              <a:lnSpc>
                <a:spcPct val="210000"/>
              </a:lnSpc>
            </a:pPr>
            <a:r>
              <a:rPr lang="en-US" sz="2200" dirty="0">
                <a:latin typeface="Times New Roman" panose="02020603050405020304" pitchFamily="18" charset="0"/>
                <a:cs typeface="Times New Roman" panose="02020603050405020304" pitchFamily="18" charset="0"/>
              </a:rPr>
              <a:t>Orgasmic dysfunction is a condition that occurs when a person has difficulty reaching orgasm.</a:t>
            </a:r>
          </a:p>
          <a:p>
            <a:pPr>
              <a:lnSpc>
                <a:spcPct val="210000"/>
              </a:lnSpc>
            </a:pPr>
            <a:r>
              <a:rPr lang="en-US" sz="2200" dirty="0">
                <a:latin typeface="Times New Roman" panose="02020603050405020304" pitchFamily="18" charset="0"/>
                <a:cs typeface="Times New Roman" panose="02020603050405020304" pitchFamily="18" charset="0"/>
              </a:rPr>
              <a:t>A paraphilic disorder is primarily an emotional disorder characterized by sexually arousing urges, fantasies, or behaviors. </a:t>
            </a:r>
          </a:p>
          <a:p>
            <a:pPr>
              <a:lnSpc>
                <a:spcPct val="210000"/>
              </a:lnSpc>
            </a:pPr>
            <a:r>
              <a:rPr lang="en-US" sz="2200" dirty="0">
                <a:latin typeface="Times New Roman" panose="02020603050405020304" pitchFamily="18" charset="0"/>
                <a:cs typeface="Times New Roman" panose="02020603050405020304" pitchFamily="18" charset="0"/>
              </a:rPr>
              <a:t>Notably, paraphilic disorder is classified into different types, one of them being fetishistic disorder. </a:t>
            </a:r>
          </a:p>
          <a:p>
            <a:pPr>
              <a:lnSpc>
                <a:spcPct val="210000"/>
              </a:lnSpc>
            </a:pPr>
            <a:r>
              <a:rPr lang="en-US" sz="2200" dirty="0">
                <a:latin typeface="Times New Roman" panose="02020603050405020304" pitchFamily="18" charset="0"/>
                <a:cs typeface="Times New Roman" panose="02020603050405020304" pitchFamily="18" charset="0"/>
              </a:rPr>
              <a:t>Fetishistic disorder is a condition where one persistent uses traditionally non-sexual body parts or inanimate items to actualizes sexual arousal.</a:t>
            </a:r>
          </a:p>
          <a:p>
            <a:endParaRPr lang="en-US" dirty="0"/>
          </a:p>
        </p:txBody>
      </p:sp>
    </p:spTree>
    <p:extLst>
      <p:ext uri="{BB962C8B-B14F-4D97-AF65-F5344CB8AC3E}">
        <p14:creationId xmlns:p14="http://schemas.microsoft.com/office/powerpoint/2010/main" xmlns="" val="29577715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49</TotalTime>
  <Words>1343</Words>
  <Application>Microsoft Office PowerPoint</Application>
  <PresentationFormat>Custom</PresentationFormat>
  <Paragraphs>67</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Equity</vt:lpstr>
      <vt:lpstr>Sexual Disorders Presentation  </vt:lpstr>
      <vt:lpstr>Introduction  </vt:lpstr>
      <vt:lpstr>Orgasmic dysfunction </vt:lpstr>
      <vt:lpstr> Symptoms  </vt:lpstr>
      <vt:lpstr> Treatment  </vt:lpstr>
      <vt:lpstr>Fetishistic Disorder  </vt:lpstr>
      <vt:lpstr>Symptoms  </vt:lpstr>
      <vt:lpstr>Treatment</vt:lpstr>
      <vt:lpstr>Conclusion  </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Sexual Disorders Presentation</dc:title>
  <dc:creator>jack maundu</dc:creator>
  <cp:lastModifiedBy>Kevin</cp:lastModifiedBy>
  <cp:revision>9</cp:revision>
  <dcterms:created xsi:type="dcterms:W3CDTF">2021-03-30T10:28:30Z</dcterms:created>
  <dcterms:modified xsi:type="dcterms:W3CDTF">2021-03-30T18:20:21Z</dcterms:modified>
</cp:coreProperties>
</file>